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62" r:id="rId2"/>
    <p:sldId id="271" r:id="rId3"/>
    <p:sldId id="260" r:id="rId4"/>
    <p:sldId id="261" r:id="rId5"/>
    <p:sldId id="263" r:id="rId6"/>
    <p:sldId id="265" r:id="rId7"/>
    <p:sldId id="266" r:id="rId8"/>
    <p:sldId id="264" r:id="rId9"/>
    <p:sldId id="267" r:id="rId10"/>
    <p:sldId id="268" r:id="rId11"/>
    <p:sldId id="270" r:id="rId12"/>
    <p:sldId id="280" r:id="rId13"/>
    <p:sldId id="269" r:id="rId14"/>
    <p:sldId id="273" r:id="rId15"/>
    <p:sldId id="272" r:id="rId16"/>
    <p:sldId id="274" r:id="rId17"/>
    <p:sldId id="277" r:id="rId18"/>
    <p:sldId id="276" r:id="rId19"/>
    <p:sldId id="275" r:id="rId20"/>
    <p:sldId id="279" r:id="rId21"/>
    <p:sldId id="278" r:id="rId22"/>
    <p:sldId id="281" r:id="rId23"/>
    <p:sldId id="283" r:id="rId24"/>
    <p:sldId id="284" r:id="rId25"/>
    <p:sldId id="296" r:id="rId26"/>
    <p:sldId id="292" r:id="rId27"/>
    <p:sldId id="285" r:id="rId28"/>
    <p:sldId id="293" r:id="rId29"/>
    <p:sldId id="286" r:id="rId30"/>
    <p:sldId id="288" r:id="rId31"/>
    <p:sldId id="289" r:id="rId32"/>
    <p:sldId id="294" r:id="rId33"/>
    <p:sldId id="291" r:id="rId34"/>
    <p:sldId id="290" r:id="rId35"/>
    <p:sldId id="287" r:id="rId36"/>
    <p:sldId id="297" r:id="rId37"/>
    <p:sldId id="298" r:id="rId38"/>
    <p:sldId id="308" r:id="rId39"/>
    <p:sldId id="300" r:id="rId40"/>
    <p:sldId id="299" r:id="rId41"/>
    <p:sldId id="301" r:id="rId42"/>
    <p:sldId id="303" r:id="rId43"/>
    <p:sldId id="302" r:id="rId44"/>
    <p:sldId id="306" r:id="rId45"/>
    <p:sldId id="307" r:id="rId46"/>
    <p:sldId id="315" r:id="rId47"/>
    <p:sldId id="320" r:id="rId48"/>
    <p:sldId id="317" r:id="rId49"/>
    <p:sldId id="310" r:id="rId50"/>
    <p:sldId id="316" r:id="rId51"/>
    <p:sldId id="314" r:id="rId52"/>
    <p:sldId id="311" r:id="rId53"/>
    <p:sldId id="319" r:id="rId54"/>
    <p:sldId id="318" r:id="rId55"/>
    <p:sldId id="257" r:id="rId56"/>
    <p:sldId id="258" r:id="rId57"/>
    <p:sldId id="304" r:id="rId58"/>
    <p:sldId id="312" r:id="rId59"/>
    <p:sldId id="333" r:id="rId60"/>
    <p:sldId id="321" r:id="rId61"/>
    <p:sldId id="313" r:id="rId62"/>
    <p:sldId id="323" r:id="rId63"/>
    <p:sldId id="325" r:id="rId64"/>
    <p:sldId id="322" r:id="rId65"/>
    <p:sldId id="324" r:id="rId66"/>
    <p:sldId id="327" r:id="rId67"/>
    <p:sldId id="326" r:id="rId68"/>
    <p:sldId id="329" r:id="rId69"/>
    <p:sldId id="328" r:id="rId70"/>
    <p:sldId id="330" r:id="rId71"/>
    <p:sldId id="331" r:id="rId72"/>
    <p:sldId id="334" r:id="rId73"/>
    <p:sldId id="332" r:id="rId74"/>
    <p:sldId id="335" r:id="rId75"/>
    <p:sldId id="364" r:id="rId76"/>
    <p:sldId id="336" r:id="rId77"/>
    <p:sldId id="337" r:id="rId78"/>
    <p:sldId id="338" r:id="rId79"/>
    <p:sldId id="339" r:id="rId80"/>
    <p:sldId id="340" r:id="rId81"/>
    <p:sldId id="347" r:id="rId82"/>
    <p:sldId id="350" r:id="rId83"/>
    <p:sldId id="341" r:id="rId84"/>
    <p:sldId id="348" r:id="rId85"/>
    <p:sldId id="342" r:id="rId86"/>
    <p:sldId id="349" r:id="rId87"/>
    <p:sldId id="343" r:id="rId88"/>
    <p:sldId id="344" r:id="rId89"/>
    <p:sldId id="345" r:id="rId90"/>
    <p:sldId id="346" r:id="rId91"/>
    <p:sldId id="256" r:id="rId92"/>
    <p:sldId id="351" r:id="rId93"/>
    <p:sldId id="356" r:id="rId94"/>
    <p:sldId id="365" r:id="rId95"/>
    <p:sldId id="353" r:id="rId96"/>
    <p:sldId id="354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6" r:id="rId105"/>
    <p:sldId id="367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703C0-6A23-4A94-8E9B-4E19B2168FB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0B60-F615-4865-9EDB-BC6D39908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5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DF2A-20CD-4C54-9CC3-CEA1F1100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9D947-1AFC-44A1-80E5-5F0B800EA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831D-DDA5-45CF-A340-044F735B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626B-48FA-4F3F-9477-B06E72A5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CE6D6-697A-4C8E-9911-D8259F79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4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74ED-07E0-4F27-A8BC-93BE3E86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EF5AA-1804-45A8-83C7-59792B9FF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5FB9C-08BF-4164-96B9-DE20CDB3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835D6-FBA0-48CC-BF8B-0FB2AAF8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9BB8-1FF1-4D48-9EE1-18C4F3A7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B612B-1DE3-4679-BFCA-22D189E96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AC305-28C8-4213-9B71-86AA7FABF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F073-0621-4306-A0E6-32C0AC84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3F845-F04C-4AAD-A669-BA8D213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1198-B121-446B-AF24-34A6D459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A080-11C9-45B2-A3FE-D3544D2D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D85-DE1A-48F0-A6E9-84113579C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41DFC-6D25-42D5-8884-4FEE421A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6C8F-848B-417C-946F-0246CA41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F836C-2646-4FD0-AD40-FA0AC1EB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0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C434-7171-4D78-AC80-970BC9DA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96F15-3616-4A7F-A0C9-B9422E72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EC055-158E-472A-B2B9-8D50DBD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0E43-4E74-4DA1-92C7-A688D88E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5FBAB-04C1-442C-A983-6BC38ADB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8F01-59FA-464A-9BCB-84018B0E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1E6B-1BD6-4E66-BA35-D02CABD89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82276-87AD-4015-A4E0-11C63C6A4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BB637-8AAC-468B-9EA1-7E399C57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E1214-1C8C-4D7A-9023-5AE550E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A03BD-6272-422C-BA81-B1230E81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3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6A9B-8CE2-4F81-8C7A-AF378398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0F3F7-9A47-4471-BF3F-061BFA123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335A3-C27F-40D8-8870-560561AAF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1C45-8ED7-4DD6-8E8F-96D8CD1FA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9C7B5-F8E6-4193-888F-D9720538C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4CC3F-4C9E-4A7E-8354-7261C29C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BBFFC-5038-49B8-8BA2-3F76DBD6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B8B18-34EC-426D-945D-3F769DE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6949-5F81-48D5-A84C-AA0496C2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1644D-6492-42DC-9D25-685E99F1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B5638-0833-4119-AFFA-602DCE97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1DDBC-AF5C-4DCD-A05C-E707E9E0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7786-F993-4841-B219-7C97EB40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FB3B3-25EF-4D1E-AC9A-DF50B33D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5896-785B-43DE-A768-744115E3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FC8F-3EFC-4FEB-9DE0-F86281D2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A3A4-AE8B-4799-A694-4CDFA22E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58364-3490-4DA3-867B-A2F6644BA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C196B-BB90-4C4B-9E54-732ED83A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F7438-9E68-4211-B0CD-3711F45F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E7403-F804-47A6-AD03-B6E504DD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2E86-8777-433A-A448-EC372E1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F6F0D-14CB-4FB6-8CA3-4D61AAED5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318C8-A54F-46F8-8C09-2D710223A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E735-10F7-40B2-A0A5-1314A8BE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5DDCE-D824-4E1E-A1E7-CC6320A6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15992-B6F6-45ED-AA1F-644EE3EA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25DBB-B6C7-43B8-A743-324DEFD5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91CF-2F3B-4832-B629-5603AAF3F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79A7F-DB2A-4C49-B40F-EE195CA7D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35610-F81C-4975-AE1E-93005B578CF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40E-6510-4974-B794-5BD2D6C97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2F119-A542-41C0-B084-ACA210AC9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6E960-A1ED-4B66-A01C-C049626B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8.png"/><Relationship Id="rId5" Type="http://schemas.openxmlformats.org/officeDocument/2006/relationships/image" Target="../media/image75.png"/><Relationship Id="rId10" Type="http://schemas.openxmlformats.org/officeDocument/2006/relationships/image" Target="../media/image6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19122-D04A-4AB3-A09C-2DEAC443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69786"/>
            <a:ext cx="2988621" cy="25344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0A15A89-2505-4CB2-B2FD-13284C34B766}"/>
              </a:ext>
            </a:extLst>
          </p:cNvPr>
          <p:cNvGrpSpPr/>
          <p:nvPr/>
        </p:nvGrpSpPr>
        <p:grpSpPr>
          <a:xfrm>
            <a:off x="4278386" y="169786"/>
            <a:ext cx="3757964" cy="2850160"/>
            <a:chOff x="4419535" y="327171"/>
            <a:chExt cx="4410687" cy="3217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87FE04-6DC3-4581-9D8E-0655386B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535" y="327171"/>
              <a:ext cx="4323103" cy="32177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3A2C4F-3598-4F18-950A-C05D556DE64E}"/>
                </a:ext>
              </a:extLst>
            </p:cNvPr>
            <p:cNvSpPr txBox="1"/>
            <p:nvPr/>
          </p:nvSpPr>
          <p:spPr>
            <a:xfrm>
              <a:off x="4419535" y="288889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3299C-3823-4880-8536-58D2B6959F30}"/>
                </a:ext>
              </a:extLst>
            </p:cNvPr>
            <p:cNvSpPr txBox="1"/>
            <p:nvPr/>
          </p:nvSpPr>
          <p:spPr>
            <a:xfrm>
              <a:off x="5092117" y="288889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CS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40EECB-A3AB-43B6-AFFB-21E17D0886DD}"/>
                </a:ext>
              </a:extLst>
            </p:cNvPr>
            <p:cNvSpPr txBox="1"/>
            <p:nvPr/>
          </p:nvSpPr>
          <p:spPr>
            <a:xfrm>
              <a:off x="5626680" y="288889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13648-EEEA-4537-91E6-5AEB60B7FE92}"/>
                </a:ext>
              </a:extLst>
            </p:cNvPr>
            <p:cNvSpPr txBox="1"/>
            <p:nvPr/>
          </p:nvSpPr>
          <p:spPr>
            <a:xfrm>
              <a:off x="5978316" y="2888892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0C47F-EEC7-4E06-A773-241B4AAD8735}"/>
                </a:ext>
              </a:extLst>
            </p:cNvPr>
            <p:cNvSpPr txBox="1"/>
            <p:nvPr/>
          </p:nvSpPr>
          <p:spPr>
            <a:xfrm>
              <a:off x="6423745" y="290885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04DC32-7E88-490C-9264-F7556F2438C0}"/>
                </a:ext>
              </a:extLst>
            </p:cNvPr>
            <p:cNvSpPr txBox="1"/>
            <p:nvPr/>
          </p:nvSpPr>
          <p:spPr>
            <a:xfrm>
              <a:off x="6898196" y="290885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G3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317B47-C4C3-45FB-A47E-F7C3D76B04E1}"/>
                </a:ext>
              </a:extLst>
            </p:cNvPr>
            <p:cNvSpPr txBox="1"/>
            <p:nvPr/>
          </p:nvSpPr>
          <p:spPr>
            <a:xfrm>
              <a:off x="7372647" y="290885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G4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30402C-5E00-4499-90A2-EC700396125D}"/>
                </a:ext>
              </a:extLst>
            </p:cNvPr>
            <p:cNvSpPr txBox="1"/>
            <p:nvPr/>
          </p:nvSpPr>
          <p:spPr>
            <a:xfrm>
              <a:off x="7808545" y="293721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G5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628A6D-EADA-40CC-A684-2862032F0140}"/>
                </a:ext>
              </a:extLst>
            </p:cNvPr>
            <p:cNvSpPr txBox="1"/>
            <p:nvPr/>
          </p:nvSpPr>
          <p:spPr>
            <a:xfrm>
              <a:off x="8414724" y="29372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SR</a:t>
              </a:r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0D5B4E-BA69-4C4D-99FA-6674FE75AF69}"/>
              </a:ext>
            </a:extLst>
          </p:cNvPr>
          <p:cNvSpPr txBox="1"/>
          <p:nvPr/>
        </p:nvSpPr>
        <p:spPr>
          <a:xfrm flipH="1">
            <a:off x="1437457" y="4327604"/>
            <a:ext cx="621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Disance</a:t>
            </a:r>
            <a:r>
              <a:rPr lang="en-US" dirty="0"/>
              <a:t> between CNT and gates = 70nm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65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FFDE-AE7C-4523-944F-7E6AC5D0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A96E-7A61-490B-88D4-71DC8736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FF996-8BDA-491A-A491-BE00FA5C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74"/>
            <a:ext cx="12192000" cy="34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5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289BE0-8564-4D14-BD46-8FCF28776B67}"/>
              </a:ext>
            </a:extLst>
          </p:cNvPr>
          <p:cNvSpPr txBox="1"/>
          <p:nvPr/>
        </p:nvSpPr>
        <p:spPr>
          <a:xfrm>
            <a:off x="1872732" y="186267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15mv on g2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CC905-2AD5-4EBD-82C4-1F684FA1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4" y="654835"/>
            <a:ext cx="4080053" cy="277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5A10C4-9AA2-46EE-B8A4-86766366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07" y="1124707"/>
            <a:ext cx="3791720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69762-1A06-4E36-BC67-67E455E89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44" y="3766401"/>
            <a:ext cx="3083809" cy="235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B645-2ADB-42BA-A12A-B209D4873462}"/>
              </a:ext>
            </a:extLst>
          </p:cNvPr>
          <p:cNvSpPr txBox="1"/>
          <p:nvPr/>
        </p:nvSpPr>
        <p:spPr>
          <a:xfrm>
            <a:off x="1717304" y="6016970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938CF-2742-4458-B0E6-FFE9E8C9B973}"/>
              </a:ext>
            </a:extLst>
          </p:cNvPr>
          <p:cNvSpPr txBox="1"/>
          <p:nvPr/>
        </p:nvSpPr>
        <p:spPr>
          <a:xfrm rot="16200000">
            <a:off x="252322" y="5208382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98FB-BDAF-4C32-9644-0775F37A72D9}"/>
              </a:ext>
            </a:extLst>
          </p:cNvPr>
          <p:cNvSpPr txBox="1"/>
          <p:nvPr/>
        </p:nvSpPr>
        <p:spPr>
          <a:xfrm>
            <a:off x="2190005" y="403013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Meas881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55738A-2AEF-406A-B701-E6A19A05D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379" y="3817936"/>
            <a:ext cx="3791720" cy="230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B7494B-72DF-408F-AEDE-91D3241B456C}"/>
              </a:ext>
            </a:extLst>
          </p:cNvPr>
          <p:cNvSpPr txBox="1"/>
          <p:nvPr/>
        </p:nvSpPr>
        <p:spPr>
          <a:xfrm>
            <a:off x="1925727" y="369146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846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89487-01D9-49C5-9186-AEF16FB8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4" y="698614"/>
            <a:ext cx="3791720" cy="23042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158CB-056D-4DED-9880-606CD898F405}"/>
              </a:ext>
            </a:extLst>
          </p:cNvPr>
          <p:cNvSpPr txBox="1"/>
          <p:nvPr/>
        </p:nvSpPr>
        <p:spPr>
          <a:xfrm>
            <a:off x="1684867" y="338667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mv on g2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8D88E-0FC7-4AA5-829D-C88E58F0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40" y="698613"/>
            <a:ext cx="3791720" cy="2304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72928-AD61-4A0B-9E27-5C9F2F2C7823}"/>
              </a:ext>
            </a:extLst>
          </p:cNvPr>
          <p:cNvSpPr txBox="1"/>
          <p:nvPr/>
        </p:nvSpPr>
        <p:spPr>
          <a:xfrm>
            <a:off x="6485466" y="329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 mv on g2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05CA4-4B5D-4B26-897B-DA72994F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06" y="4046386"/>
            <a:ext cx="3791720" cy="2304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EC6C57-8FFF-4D4C-9CBC-4656B9714F28}"/>
              </a:ext>
            </a:extLst>
          </p:cNvPr>
          <p:cNvSpPr txBox="1"/>
          <p:nvPr/>
        </p:nvSpPr>
        <p:spPr>
          <a:xfrm>
            <a:off x="1545167" y="3583000"/>
            <a:ext cx="6290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220 mv on g2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5283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9E744-503F-4438-9765-A9051B52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72" y="616698"/>
            <a:ext cx="5639587" cy="443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A046D-EE0C-4547-BD7E-9E017CB60E27}"/>
              </a:ext>
            </a:extLst>
          </p:cNvPr>
          <p:cNvSpPr txBox="1"/>
          <p:nvPr/>
        </p:nvSpPr>
        <p:spPr>
          <a:xfrm>
            <a:off x="3641335" y="487130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CC4F8-9EF4-4C4A-9DFF-EBFDB5E9DA77}"/>
              </a:ext>
            </a:extLst>
          </p:cNvPr>
          <p:cNvSpPr txBox="1"/>
          <p:nvPr/>
        </p:nvSpPr>
        <p:spPr>
          <a:xfrm rot="16200000">
            <a:off x="708857" y="2631185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7A76D-8E64-4AE2-A737-45D50B1829F6}"/>
              </a:ext>
            </a:extLst>
          </p:cNvPr>
          <p:cNvSpPr txBox="1"/>
          <p:nvPr/>
        </p:nvSpPr>
        <p:spPr>
          <a:xfrm>
            <a:off x="8839200" y="330200"/>
            <a:ext cx="133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15mV to G2</a:t>
            </a:r>
          </a:p>
          <a:p>
            <a:r>
              <a:rPr lang="en-US" dirty="0"/>
              <a:t>10 Hz step</a:t>
            </a:r>
          </a:p>
          <a:p>
            <a:r>
              <a:rPr lang="en-US" dirty="0" err="1"/>
              <a:t>Avarage</a:t>
            </a:r>
            <a:r>
              <a:rPr lang="en-US" dirty="0"/>
              <a:t> 120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46C6A-F5F1-4D9E-A6A1-0A71FCA3A688}"/>
              </a:ext>
            </a:extLst>
          </p:cNvPr>
          <p:cNvSpPr/>
          <p:nvPr/>
        </p:nvSpPr>
        <p:spPr>
          <a:xfrm rot="10800000">
            <a:off x="2624667" y="5145910"/>
            <a:ext cx="29339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D84FA-4331-4688-9E3B-02B747763D62}"/>
              </a:ext>
            </a:extLst>
          </p:cNvPr>
          <p:cNvSpPr txBox="1"/>
          <p:nvPr/>
        </p:nvSpPr>
        <p:spPr>
          <a:xfrm>
            <a:off x="3843867" y="61669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887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3750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C1F26-015E-40D1-815A-558C6857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3" y="441559"/>
            <a:ext cx="5677692" cy="4429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B50F1-27EB-455B-9F20-74E22461070F}"/>
              </a:ext>
            </a:extLst>
          </p:cNvPr>
          <p:cNvSpPr txBox="1"/>
          <p:nvPr/>
        </p:nvSpPr>
        <p:spPr>
          <a:xfrm>
            <a:off x="6747933" y="3731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5mV to G2</a:t>
            </a:r>
          </a:p>
          <a:p>
            <a:r>
              <a:rPr lang="en-US" dirty="0"/>
              <a:t>10 Hz step</a:t>
            </a:r>
          </a:p>
          <a:p>
            <a:r>
              <a:rPr lang="en-US" dirty="0" err="1"/>
              <a:t>Avarage</a:t>
            </a:r>
            <a:r>
              <a:rPr lang="en-US" dirty="0"/>
              <a:t> 120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C0B22-409F-418F-B822-99410A1A82E0}"/>
              </a:ext>
            </a:extLst>
          </p:cNvPr>
          <p:cNvSpPr txBox="1"/>
          <p:nvPr/>
        </p:nvSpPr>
        <p:spPr>
          <a:xfrm>
            <a:off x="2921669" y="487130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3149E-347B-4F71-9BB0-A88515BB70D1}"/>
              </a:ext>
            </a:extLst>
          </p:cNvPr>
          <p:cNvSpPr txBox="1"/>
          <p:nvPr/>
        </p:nvSpPr>
        <p:spPr>
          <a:xfrm rot="16200000">
            <a:off x="-64418" y="2394119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EF123D-5CCE-4DD6-9FE3-342DC577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39" y="2357738"/>
            <a:ext cx="4743813" cy="2882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56AAF-D839-4D6C-8E3B-2C34A97F1ED1}"/>
              </a:ext>
            </a:extLst>
          </p:cNvPr>
          <p:cNvSpPr txBox="1"/>
          <p:nvPr/>
        </p:nvSpPr>
        <p:spPr>
          <a:xfrm>
            <a:off x="3038069" y="25689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meas890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8B79C-D477-41AB-946A-7402A0DD7350}"/>
              </a:ext>
            </a:extLst>
          </p:cNvPr>
          <p:cNvSpPr txBox="1"/>
          <p:nvPr/>
        </p:nvSpPr>
        <p:spPr>
          <a:xfrm>
            <a:off x="2150533" y="1075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mins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19299-86F8-4D0C-99B9-53332609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965" y="-455220"/>
            <a:ext cx="3308842" cy="21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2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C757A4-3606-4940-ABD9-D10CDA16A35D}"/>
              </a:ext>
            </a:extLst>
          </p:cNvPr>
          <p:cNvSpPr txBox="1"/>
          <p:nvPr/>
        </p:nvSpPr>
        <p:spPr>
          <a:xfrm>
            <a:off x="448733" y="279400"/>
            <a:ext cx="15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mV on gate2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908D9-08DD-4AFC-82C8-D7F8EF3D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127" y="464066"/>
            <a:ext cx="4153480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E0F78-9BFB-4380-B7DD-901DF46E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68" y="1752599"/>
            <a:ext cx="3233986" cy="241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814DD-5985-46F4-947D-62C5BF472F21}"/>
              </a:ext>
            </a:extLst>
          </p:cNvPr>
          <p:cNvSpPr txBox="1"/>
          <p:nvPr/>
        </p:nvSpPr>
        <p:spPr>
          <a:xfrm>
            <a:off x="2912533" y="138326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meas891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3067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B0C7C-041C-42DA-879D-D3E4ACC4274B}"/>
              </a:ext>
            </a:extLst>
          </p:cNvPr>
          <p:cNvSpPr txBox="1"/>
          <p:nvPr/>
        </p:nvSpPr>
        <p:spPr>
          <a:xfrm>
            <a:off x="440267" y="338666"/>
            <a:ext cx="16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mv on gate2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1532D-2737-4C7F-8C3E-425F376B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7" y="1098249"/>
            <a:ext cx="5677692" cy="4305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CE69A-1D46-40A5-BB7C-FBCCEBB9D5D2}"/>
              </a:ext>
            </a:extLst>
          </p:cNvPr>
          <p:cNvSpPr txBox="1"/>
          <p:nvPr/>
        </p:nvSpPr>
        <p:spPr>
          <a:xfrm>
            <a:off x="2133600" y="100753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meas896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07B38-1A7F-4143-9A8C-3107F9EF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79" y="101111"/>
            <a:ext cx="432495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8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FFDE-AE7C-4523-944F-7E6AC5D0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3CA592-76F3-475A-90FC-E86A73ABE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2AA33-2906-4331-B081-D573B802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258" y="1535324"/>
            <a:ext cx="12192000" cy="40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DC2AF-EBBD-4C07-98E5-4C686E8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40" y="2276853"/>
            <a:ext cx="3791720" cy="23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7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21DFB-86C5-4121-929D-85133B5F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08" y="1222184"/>
            <a:ext cx="3270484" cy="1388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AFD3E-CFFD-4DE7-BF6E-F73189DA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192" y="4537285"/>
            <a:ext cx="3791720" cy="230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4575B-D835-450E-A2EC-7DE5299D3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708" y="4509557"/>
            <a:ext cx="3791720" cy="230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10B478-A165-4BFD-8680-BE94A4D14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09556"/>
            <a:ext cx="3791720" cy="2304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CD63B0-DC2F-4339-A40B-5AD1046C2757}"/>
              </a:ext>
            </a:extLst>
          </p:cNvPr>
          <p:cNvSpPr txBox="1"/>
          <p:nvPr/>
        </p:nvSpPr>
        <p:spPr>
          <a:xfrm>
            <a:off x="230909" y="1174770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Vgcs</a:t>
            </a:r>
            <a:r>
              <a:rPr lang="en-US" dirty="0"/>
              <a:t>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1D721-BFED-4176-A815-70CE3D97B307}"/>
              </a:ext>
            </a:extLst>
          </p:cNvPr>
          <p:cNvSpPr txBox="1"/>
          <p:nvPr/>
        </p:nvSpPr>
        <p:spPr>
          <a:xfrm>
            <a:off x="286327" y="1546879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Vg1=-3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02828-F696-47CB-A15A-D08162809ABF}"/>
              </a:ext>
            </a:extLst>
          </p:cNvPr>
          <p:cNvSpPr txBox="1"/>
          <p:nvPr/>
        </p:nvSpPr>
        <p:spPr>
          <a:xfrm>
            <a:off x="286327" y="1916211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Vg2=-3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2EF214-2643-49B4-816A-FA2D138535B7}"/>
              </a:ext>
            </a:extLst>
          </p:cNvPr>
          <p:cNvSpPr txBox="1"/>
          <p:nvPr/>
        </p:nvSpPr>
        <p:spPr>
          <a:xfrm>
            <a:off x="306249" y="2285543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Vg5=-3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C765D-8C77-4352-8225-285A686D407B}"/>
              </a:ext>
            </a:extLst>
          </p:cNvPr>
          <p:cNvSpPr txBox="1"/>
          <p:nvPr/>
        </p:nvSpPr>
        <p:spPr>
          <a:xfrm>
            <a:off x="286327" y="2654875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Vg4: sweep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FB282-4DDF-4ABA-ADF4-77B146AF5D1C}"/>
              </a:ext>
            </a:extLst>
          </p:cNvPr>
          <p:cNvSpPr txBox="1"/>
          <p:nvPr/>
        </p:nvSpPr>
        <p:spPr>
          <a:xfrm>
            <a:off x="1767799" y="4005624"/>
            <a:ext cx="8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Vg3=+2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42E49-11C3-4748-AEED-CD30B6664580}"/>
              </a:ext>
            </a:extLst>
          </p:cNvPr>
          <p:cNvSpPr txBox="1"/>
          <p:nvPr/>
        </p:nvSpPr>
        <p:spPr>
          <a:xfrm>
            <a:off x="5065943" y="3851962"/>
            <a:ext cx="105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Vg3=+1.5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8EB09B-33F3-40CE-924C-876A525CC362}"/>
              </a:ext>
            </a:extLst>
          </p:cNvPr>
          <p:cNvSpPr txBox="1"/>
          <p:nvPr/>
        </p:nvSpPr>
        <p:spPr>
          <a:xfrm>
            <a:off x="9313693" y="4140224"/>
            <a:ext cx="8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Vg3=+1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4D78AA-9D29-4467-982B-E29B4FF12164}"/>
              </a:ext>
            </a:extLst>
          </p:cNvPr>
          <p:cNvSpPr txBox="1"/>
          <p:nvPr/>
        </p:nvSpPr>
        <p:spPr>
          <a:xfrm>
            <a:off x="1302301" y="44150"/>
            <a:ext cx="9371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Determining maximum positive central barrier voltage to achieve transport; rest of gates p-doped </a:t>
            </a:r>
          </a:p>
        </p:txBody>
      </p:sp>
    </p:spTree>
    <p:extLst>
      <p:ext uri="{BB962C8B-B14F-4D97-AF65-F5344CB8AC3E}">
        <p14:creationId xmlns:p14="http://schemas.microsoft.com/office/powerpoint/2010/main" val="122971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29750-3F73-467C-8472-C02E0DBB5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6" t="10210" r="14435" b="13231"/>
          <a:stretch/>
        </p:blipFill>
        <p:spPr>
          <a:xfrm>
            <a:off x="3195782" y="3329710"/>
            <a:ext cx="2826327" cy="1764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E8EB3D-AB85-4A92-A463-062B0BF7D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6" t="12117" r="13949" b="11324"/>
          <a:stretch/>
        </p:blipFill>
        <p:spPr>
          <a:xfrm>
            <a:off x="5929746" y="1664855"/>
            <a:ext cx="2946400" cy="1764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30615-619E-4C28-AF63-4C17D56F5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3" t="11821" r="12730" b="11620"/>
          <a:stretch/>
        </p:blipFill>
        <p:spPr>
          <a:xfrm>
            <a:off x="5631255" y="0"/>
            <a:ext cx="6098927" cy="365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D1AAE-0160-4164-BEE1-530EAFABA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15" r="14191"/>
          <a:stretch/>
        </p:blipFill>
        <p:spPr>
          <a:xfrm>
            <a:off x="885408" y="4798337"/>
            <a:ext cx="3452318" cy="2180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EB34-8620-4DAC-9869-A5E60EF5B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408" y="1222184"/>
            <a:ext cx="3270484" cy="1388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76F4D4-2900-4BB2-B996-D4B56D546B05}"/>
              </a:ext>
            </a:extLst>
          </p:cNvPr>
          <p:cNvSpPr txBox="1"/>
          <p:nvPr/>
        </p:nvSpPr>
        <p:spPr>
          <a:xfrm>
            <a:off x="230909" y="1174770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Vgcs</a:t>
            </a:r>
            <a:r>
              <a:rPr lang="en-US" dirty="0"/>
              <a:t>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95C97-EAE9-4C6A-BAE9-6C4B9CE6F2C1}"/>
              </a:ext>
            </a:extLst>
          </p:cNvPr>
          <p:cNvSpPr txBox="1"/>
          <p:nvPr/>
        </p:nvSpPr>
        <p:spPr>
          <a:xfrm>
            <a:off x="286327" y="1546879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Vg1=-3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12238-A014-4EBF-9154-807B940C3BA3}"/>
              </a:ext>
            </a:extLst>
          </p:cNvPr>
          <p:cNvSpPr txBox="1"/>
          <p:nvPr/>
        </p:nvSpPr>
        <p:spPr>
          <a:xfrm>
            <a:off x="286327" y="1916211"/>
            <a:ext cx="8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Vg3=+1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49C69C-E1B7-43D5-9E62-74AB099B0BE7}"/>
              </a:ext>
            </a:extLst>
          </p:cNvPr>
          <p:cNvSpPr txBox="1"/>
          <p:nvPr/>
        </p:nvSpPr>
        <p:spPr>
          <a:xfrm>
            <a:off x="306249" y="2285543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Vg5=-3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1FDAB-00AD-412A-8FA8-F3C1031A31EA}"/>
              </a:ext>
            </a:extLst>
          </p:cNvPr>
          <p:cNvSpPr txBox="1"/>
          <p:nvPr/>
        </p:nvSpPr>
        <p:spPr>
          <a:xfrm>
            <a:off x="286327" y="2654875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Vg,24: sweep</a:t>
            </a:r>
          </a:p>
        </p:txBody>
      </p:sp>
    </p:spTree>
    <p:extLst>
      <p:ext uri="{BB962C8B-B14F-4D97-AF65-F5344CB8AC3E}">
        <p14:creationId xmlns:p14="http://schemas.microsoft.com/office/powerpoint/2010/main" val="200148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9DE8C-26E1-4D31-8F31-6E990445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9" y="3664527"/>
            <a:ext cx="4693227" cy="3193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F586E-A7CC-4A63-BB4C-0EDCD95E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94" y="0"/>
            <a:ext cx="5186204" cy="3664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07E36A-9C49-4D37-9B0B-5D37964B2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0" r="14359"/>
          <a:stretch/>
        </p:blipFill>
        <p:spPr>
          <a:xfrm>
            <a:off x="2173870" y="1884218"/>
            <a:ext cx="2128314" cy="1544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80F97D-88EE-439A-AF13-5B5C154A4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08" r="12934"/>
          <a:stretch/>
        </p:blipFill>
        <p:spPr>
          <a:xfrm>
            <a:off x="4514175" y="3724890"/>
            <a:ext cx="2450043" cy="16968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1979D2-6890-4CBC-AB78-4F390FCA4FFF}"/>
              </a:ext>
            </a:extLst>
          </p:cNvPr>
          <p:cNvSpPr/>
          <p:nvPr/>
        </p:nvSpPr>
        <p:spPr>
          <a:xfrm>
            <a:off x="5306747" y="2571184"/>
            <a:ext cx="555787" cy="44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635E4-AD56-4B5F-BF68-8762E166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76" y="3320562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33EB6-FA04-4E21-AFFD-AF074C1F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22" y="1925872"/>
            <a:ext cx="3791720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AC787-24CF-4F0B-8F9A-BF1BFD99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995" y="4257784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500CF-C308-45ED-8C78-B5EA19BE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6" y="87467"/>
            <a:ext cx="3025100" cy="18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BE216-21D3-4D5C-8ACC-83FE34979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83" y="411767"/>
            <a:ext cx="2217891" cy="13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6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50EC9-CE7B-4C67-B71B-965B3463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5" y="466525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D4596-2FDF-4EC3-A861-A16C00A0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40" y="300272"/>
            <a:ext cx="3791720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A5F2A-41AC-4ABF-8EFB-FF6794A7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95" y="2770818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FE252-3D13-437D-BAC3-49BD110FA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567" y="3101289"/>
            <a:ext cx="3791720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7DB11-53D9-4E1C-8812-3761DA2E4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885" y="3036633"/>
            <a:ext cx="3791720" cy="23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3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BDA68-8F21-4C08-9B7A-2322B796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76" y="3690016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F3946-450D-4349-9E93-6EEA4518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96" y="3893125"/>
            <a:ext cx="3791720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1658-20CC-4964-8447-7150A8DF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22" y="1367162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05B66-6D51-4F79-8DBB-093AA11AF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80" y="3950852"/>
            <a:ext cx="3791720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710A9-AAAA-4412-B0EE-6FC10D2F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758" y="826657"/>
            <a:ext cx="3791720" cy="23042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A47806-EF06-4610-829D-0A6EB652EBD5}"/>
              </a:ext>
            </a:extLst>
          </p:cNvPr>
          <p:cNvCxnSpPr>
            <a:cxnSpLocks/>
          </p:cNvCxnSpPr>
          <p:nvPr/>
        </p:nvCxnSpPr>
        <p:spPr>
          <a:xfrm>
            <a:off x="2893387" y="1461518"/>
            <a:ext cx="2311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70B8A2-5406-4B33-A7C0-DA899C6B2918}"/>
              </a:ext>
            </a:extLst>
          </p:cNvPr>
          <p:cNvCxnSpPr>
            <a:cxnSpLocks/>
          </p:cNvCxnSpPr>
          <p:nvPr/>
        </p:nvCxnSpPr>
        <p:spPr>
          <a:xfrm>
            <a:off x="2893387" y="1136438"/>
            <a:ext cx="0" cy="179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741347-0A6D-4FD4-A873-31420AFE17DA}"/>
              </a:ext>
            </a:extLst>
          </p:cNvPr>
          <p:cNvCxnSpPr>
            <a:cxnSpLocks/>
          </p:cNvCxnSpPr>
          <p:nvPr/>
        </p:nvCxnSpPr>
        <p:spPr>
          <a:xfrm>
            <a:off x="2893387" y="1136438"/>
            <a:ext cx="2311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4F01B2-0346-49B3-82F1-712293BE9452}"/>
              </a:ext>
            </a:extLst>
          </p:cNvPr>
          <p:cNvCxnSpPr>
            <a:cxnSpLocks/>
          </p:cNvCxnSpPr>
          <p:nvPr/>
        </p:nvCxnSpPr>
        <p:spPr>
          <a:xfrm>
            <a:off x="3346979" y="1742767"/>
            <a:ext cx="735494" cy="575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15F006-A41D-4A7F-BD9B-4C79EF15EF55}"/>
              </a:ext>
            </a:extLst>
          </p:cNvPr>
          <p:cNvCxnSpPr/>
          <p:nvPr/>
        </p:nvCxnSpPr>
        <p:spPr>
          <a:xfrm flipH="1" flipV="1">
            <a:off x="4082473" y="2318327"/>
            <a:ext cx="2244436" cy="210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9640E3-88B3-4FE5-A60B-B3B29DD64DB9}"/>
              </a:ext>
            </a:extLst>
          </p:cNvPr>
          <p:cNvCxnSpPr>
            <a:cxnSpLocks/>
          </p:cNvCxnSpPr>
          <p:nvPr/>
        </p:nvCxnSpPr>
        <p:spPr>
          <a:xfrm flipH="1" flipV="1">
            <a:off x="2893387" y="2840180"/>
            <a:ext cx="33434" cy="1052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796148-A1F0-4EE7-AFAF-A28C43449C41}"/>
              </a:ext>
            </a:extLst>
          </p:cNvPr>
          <p:cNvCxnSpPr>
            <a:cxnSpLocks/>
          </p:cNvCxnSpPr>
          <p:nvPr/>
        </p:nvCxnSpPr>
        <p:spPr>
          <a:xfrm flipH="1" flipV="1">
            <a:off x="5204691" y="1136438"/>
            <a:ext cx="2732665" cy="84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662980-3678-43F9-B3F9-CC54ED07DA9D}"/>
              </a:ext>
            </a:extLst>
          </p:cNvPr>
          <p:cNvCxnSpPr>
            <a:cxnSpLocks/>
          </p:cNvCxnSpPr>
          <p:nvPr/>
        </p:nvCxnSpPr>
        <p:spPr>
          <a:xfrm flipH="1" flipV="1">
            <a:off x="5006109" y="1516057"/>
            <a:ext cx="3965913" cy="268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5950D71-E10F-4B53-B51D-A8C939688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584" y="4705748"/>
            <a:ext cx="259128" cy="61372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220F6-CEC2-4D1A-A7B1-A127F866FE6F}"/>
              </a:ext>
            </a:extLst>
          </p:cNvPr>
          <p:cNvCxnSpPr/>
          <p:nvPr/>
        </p:nvCxnSpPr>
        <p:spPr>
          <a:xfrm flipH="1">
            <a:off x="4784437" y="4705748"/>
            <a:ext cx="2346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BD3BB-092A-4C19-AA36-EE1C21D1D82A}"/>
              </a:ext>
            </a:extLst>
          </p:cNvPr>
          <p:cNvCxnSpPr/>
          <p:nvPr/>
        </p:nvCxnSpPr>
        <p:spPr>
          <a:xfrm>
            <a:off x="4685241" y="5319473"/>
            <a:ext cx="2050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046BC81-7F10-451B-8DA7-AAA507EBBB61}"/>
              </a:ext>
            </a:extLst>
          </p:cNvPr>
          <p:cNvSpPr txBox="1"/>
          <p:nvPr/>
        </p:nvSpPr>
        <p:spPr>
          <a:xfrm>
            <a:off x="3160118" y="6273706"/>
            <a:ext cx="571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</a:t>
            </a:r>
            <a:r>
              <a:rPr lang="en-US" dirty="0" err="1"/>
              <a:t>leverarm</a:t>
            </a:r>
            <a:r>
              <a:rPr lang="en-US" dirty="0"/>
              <a:t> of 0.2 for single gate gives 2t ~ 200 GHz</a:t>
            </a:r>
          </a:p>
        </p:txBody>
      </p:sp>
    </p:spTree>
    <p:extLst>
      <p:ext uri="{BB962C8B-B14F-4D97-AF65-F5344CB8AC3E}">
        <p14:creationId xmlns:p14="http://schemas.microsoft.com/office/powerpoint/2010/main" val="716835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8479E-A557-4EB1-9215-CDCCABEE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" y="2071520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F7482-5B20-4D99-8A92-626BBB9A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158" y="2071521"/>
            <a:ext cx="3791720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6226D-5B97-4A67-83C7-9A1272D2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3" y="4438160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C48AD-3893-4DD9-BD4C-2DC4A6FDC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140" y="4553707"/>
            <a:ext cx="3791720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58E31-9B4F-4B28-A692-5BB99691D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777" y="4438159"/>
            <a:ext cx="3791720" cy="230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8C0AC-8100-4CAA-86CC-6A7EF9AB0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223" y="2071521"/>
            <a:ext cx="3791720" cy="23042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C0A56C-8A49-4E70-AC6E-BB5FA1A413E1}"/>
              </a:ext>
            </a:extLst>
          </p:cNvPr>
          <p:cNvSpPr/>
          <p:nvPr/>
        </p:nvSpPr>
        <p:spPr>
          <a:xfrm>
            <a:off x="5540721" y="2308634"/>
            <a:ext cx="805758" cy="525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0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6964-4750-4B07-86A2-748ABCC1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vacuum probe measurements</a:t>
            </a:r>
          </a:p>
        </p:txBody>
      </p:sp>
    </p:spTree>
    <p:extLst>
      <p:ext uri="{BB962C8B-B14F-4D97-AF65-F5344CB8AC3E}">
        <p14:creationId xmlns:p14="http://schemas.microsoft.com/office/powerpoint/2010/main" val="82120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535C1-936E-43F6-B959-2F75C77B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58" y="3006525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3B336-F81E-421E-8C64-579658983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26"/>
          <a:stretch/>
        </p:blipFill>
        <p:spPr>
          <a:xfrm>
            <a:off x="1105958" y="1547182"/>
            <a:ext cx="3791720" cy="1981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0207E-4D8F-480C-A333-4FE9FF9D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786" y="2276853"/>
            <a:ext cx="3791720" cy="23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78DBDAD-5E37-4FC1-9CD8-617474DE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090" y="780200"/>
            <a:ext cx="4088501" cy="24846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691F46F-FA99-4709-A35C-B5B72BAE7CAD}"/>
              </a:ext>
            </a:extLst>
          </p:cNvPr>
          <p:cNvGrpSpPr/>
          <p:nvPr/>
        </p:nvGrpSpPr>
        <p:grpSpPr>
          <a:xfrm>
            <a:off x="1198322" y="762091"/>
            <a:ext cx="3791720" cy="3740548"/>
            <a:chOff x="1198322" y="762091"/>
            <a:chExt cx="3791720" cy="37405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F2B3E0-2F9F-4D05-B41C-7B0B61A21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322" y="2198346"/>
              <a:ext cx="3791720" cy="23042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4B867C-4227-45B0-B723-21D3EB93F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026"/>
            <a:stretch/>
          </p:blipFill>
          <p:spPr>
            <a:xfrm>
              <a:off x="1198322" y="762091"/>
              <a:ext cx="3791720" cy="19811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75ABFD-7902-4306-8225-EBFBA86D0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846" t="20238" r="26426" b="13624"/>
            <a:stretch/>
          </p:blipFill>
          <p:spPr>
            <a:xfrm>
              <a:off x="1683424" y="2145890"/>
              <a:ext cx="2637207" cy="59731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162608-1339-406E-B592-699CDFDF1B3D}"/>
                </a:ext>
              </a:extLst>
            </p:cNvPr>
            <p:cNvSpPr/>
            <p:nvPr/>
          </p:nvSpPr>
          <p:spPr>
            <a:xfrm>
              <a:off x="2860895" y="1000480"/>
              <a:ext cx="715224" cy="5973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C0C9562-8699-49BC-8237-8A0F522B880D}"/>
              </a:ext>
            </a:extLst>
          </p:cNvPr>
          <p:cNvSpPr txBox="1"/>
          <p:nvPr/>
        </p:nvSpPr>
        <p:spPr>
          <a:xfrm>
            <a:off x="6346479" y="4037846"/>
            <a:ext cx="19237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GVg</a:t>
            </a:r>
            <a:r>
              <a:rPr lang="en-US" dirty="0"/>
              <a:t> for each 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6A77A0-D9C5-4DF5-99D3-9D65B046C940}"/>
              </a:ext>
            </a:extLst>
          </p:cNvPr>
          <p:cNvCxnSpPr>
            <a:cxnSpLocks/>
          </p:cNvCxnSpPr>
          <p:nvPr/>
        </p:nvCxnSpPr>
        <p:spPr>
          <a:xfrm flipH="1" flipV="1">
            <a:off x="4320631" y="3317308"/>
            <a:ext cx="2025849" cy="72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ECA35A1E-1674-4AAF-B745-5506BDECC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4209"/>
              </p:ext>
            </p:extLst>
          </p:nvPr>
        </p:nvGraphicFramePr>
        <p:xfrm>
          <a:off x="3195079" y="4611952"/>
          <a:ext cx="2473182" cy="2194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2197">
                  <a:extLst>
                    <a:ext uri="{9D8B030D-6E8A-4147-A177-3AD203B41FA5}">
                      <a16:colId xmlns:a16="http://schemas.microsoft.com/office/drawing/2014/main" val="3028360752"/>
                    </a:ext>
                  </a:extLst>
                </a:gridCol>
                <a:gridCol w="412197">
                  <a:extLst>
                    <a:ext uri="{9D8B030D-6E8A-4147-A177-3AD203B41FA5}">
                      <a16:colId xmlns:a16="http://schemas.microsoft.com/office/drawing/2014/main" val="3466465463"/>
                    </a:ext>
                  </a:extLst>
                </a:gridCol>
                <a:gridCol w="412197">
                  <a:extLst>
                    <a:ext uri="{9D8B030D-6E8A-4147-A177-3AD203B41FA5}">
                      <a16:colId xmlns:a16="http://schemas.microsoft.com/office/drawing/2014/main" val="1672614171"/>
                    </a:ext>
                  </a:extLst>
                </a:gridCol>
                <a:gridCol w="412197">
                  <a:extLst>
                    <a:ext uri="{9D8B030D-6E8A-4147-A177-3AD203B41FA5}">
                      <a16:colId xmlns:a16="http://schemas.microsoft.com/office/drawing/2014/main" val="72734398"/>
                    </a:ext>
                  </a:extLst>
                </a:gridCol>
                <a:gridCol w="412197">
                  <a:extLst>
                    <a:ext uri="{9D8B030D-6E8A-4147-A177-3AD203B41FA5}">
                      <a16:colId xmlns:a16="http://schemas.microsoft.com/office/drawing/2014/main" val="3112132368"/>
                    </a:ext>
                  </a:extLst>
                </a:gridCol>
                <a:gridCol w="412197">
                  <a:extLst>
                    <a:ext uri="{9D8B030D-6E8A-4147-A177-3AD203B41FA5}">
                      <a16:colId xmlns:a16="http://schemas.microsoft.com/office/drawing/2014/main" val="1492542569"/>
                    </a:ext>
                  </a:extLst>
                </a:gridCol>
              </a:tblGrid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73315"/>
                  </a:ext>
                </a:extLst>
              </a:tr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20715"/>
                  </a:ext>
                </a:extLst>
              </a:tr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296264"/>
                  </a:ext>
                </a:extLst>
              </a:tr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23727"/>
                  </a:ext>
                </a:extLst>
              </a:tr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093740"/>
                  </a:ext>
                </a:extLst>
              </a:tr>
              <a:tr h="33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710934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A62EFD-04CA-41B6-B4E8-0A9956C2DC9F}"/>
              </a:ext>
            </a:extLst>
          </p:cNvPr>
          <p:cNvCxnSpPr/>
          <p:nvPr/>
        </p:nvCxnSpPr>
        <p:spPr>
          <a:xfrm flipH="1">
            <a:off x="5477347" y="4898081"/>
            <a:ext cx="1077362" cy="25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FECC9-9285-4972-9FBA-ADFA88E4AE52}"/>
              </a:ext>
            </a:extLst>
          </p:cNvPr>
          <p:cNvGrpSpPr/>
          <p:nvPr/>
        </p:nvGrpSpPr>
        <p:grpSpPr>
          <a:xfrm>
            <a:off x="6346479" y="4416288"/>
            <a:ext cx="1923732" cy="963586"/>
            <a:chOff x="6346479" y="4416288"/>
            <a:chExt cx="1923732" cy="963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7268AB-4DDA-4D5C-ADC2-5FF6E039D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39" t="10401" b="16770"/>
            <a:stretch/>
          </p:blipFill>
          <p:spPr>
            <a:xfrm>
              <a:off x="6346479" y="4416288"/>
              <a:ext cx="1923732" cy="963586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AAF7B8-EC39-46D2-9703-706969081A77}"/>
                </a:ext>
              </a:extLst>
            </p:cNvPr>
            <p:cNvCxnSpPr/>
            <p:nvPr/>
          </p:nvCxnSpPr>
          <p:spPr>
            <a:xfrm>
              <a:off x="6346479" y="5379874"/>
              <a:ext cx="192373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537C48-9495-4BF6-A96D-21D43DB25094}"/>
                </a:ext>
              </a:extLst>
            </p:cNvPr>
            <p:cNvCxnSpPr>
              <a:cxnSpLocks/>
            </p:cNvCxnSpPr>
            <p:nvPr/>
          </p:nvCxnSpPr>
          <p:spPr>
            <a:xfrm>
              <a:off x="7260879" y="4611952"/>
              <a:ext cx="0" cy="7679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F85F8B-5796-4037-A892-AB08C60A3E7E}"/>
              </a:ext>
            </a:extLst>
          </p:cNvPr>
          <p:cNvSpPr txBox="1"/>
          <p:nvPr/>
        </p:nvSpPr>
        <p:spPr>
          <a:xfrm>
            <a:off x="6819091" y="541827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V_peak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FCB11-3920-4C9B-AF76-541671FE9783}"/>
              </a:ext>
            </a:extLst>
          </p:cNvPr>
          <p:cNvSpPr txBox="1"/>
          <p:nvPr/>
        </p:nvSpPr>
        <p:spPr>
          <a:xfrm>
            <a:off x="7100" y="-60751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r>
              <a:rPr lang="en-US" dirty="0"/>
              <a:t> via instrument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D633773-AB5B-4EFD-A4E0-B2D7F2A077D1}"/>
              </a:ext>
            </a:extLst>
          </p:cNvPr>
          <p:cNvSpPr/>
          <p:nvPr/>
        </p:nvSpPr>
        <p:spPr>
          <a:xfrm>
            <a:off x="8510257" y="4816444"/>
            <a:ext cx="674354" cy="8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2DDF1-3C35-4770-965E-EA1F3C738A5E}"/>
              </a:ext>
            </a:extLst>
          </p:cNvPr>
          <p:cNvSpPr txBox="1"/>
          <p:nvPr/>
        </p:nvSpPr>
        <p:spPr>
          <a:xfrm>
            <a:off x="9306962" y="4676375"/>
            <a:ext cx="11624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Very slow!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F5BE9B-0FD8-401A-9B21-1B03BE158074}"/>
              </a:ext>
            </a:extLst>
          </p:cNvPr>
          <p:cNvSpPr txBox="1"/>
          <p:nvPr/>
        </p:nvSpPr>
        <p:spPr>
          <a:xfrm>
            <a:off x="1620050" y="385318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~48h</a:t>
            </a:r>
          </a:p>
        </p:txBody>
      </p:sp>
    </p:spTree>
    <p:extLst>
      <p:ext uri="{BB962C8B-B14F-4D97-AF65-F5344CB8AC3E}">
        <p14:creationId xmlns:p14="http://schemas.microsoft.com/office/powerpoint/2010/main" val="71535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06A8A2-3C15-4F11-A46C-EEF1B877E320}"/>
              </a:ext>
            </a:extLst>
          </p:cNvPr>
          <p:cNvSpPr txBox="1"/>
          <p:nvPr/>
        </p:nvSpPr>
        <p:spPr>
          <a:xfrm>
            <a:off x="2684206" y="398206"/>
            <a:ext cx="30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Determining cross-capacitance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438F7-01E5-40D6-993C-7B154965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1" y="1495188"/>
            <a:ext cx="3791720" cy="2304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44298-3F21-46DA-8544-3450B44F2D44}"/>
              </a:ext>
            </a:extLst>
          </p:cNvPr>
          <p:cNvSpPr txBox="1"/>
          <p:nvPr/>
        </p:nvSpPr>
        <p:spPr>
          <a:xfrm>
            <a:off x="3682696" y="278806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3189B5-7BC4-4945-B171-7F84F3F43ED9}"/>
              </a:ext>
            </a:extLst>
          </p:cNvPr>
          <p:cNvCxnSpPr/>
          <p:nvPr/>
        </p:nvCxnSpPr>
        <p:spPr>
          <a:xfrm>
            <a:off x="1651819" y="2986548"/>
            <a:ext cx="2367116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D862-7D84-4727-99AC-5C464C9289C9}"/>
              </a:ext>
            </a:extLst>
          </p:cNvPr>
          <p:cNvCxnSpPr/>
          <p:nvPr/>
        </p:nvCxnSpPr>
        <p:spPr>
          <a:xfrm flipV="1">
            <a:off x="3812458" y="2013155"/>
            <a:ext cx="0" cy="1533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7A9D25-F7F9-4F11-B2E9-99939176C23D}"/>
              </a:ext>
            </a:extLst>
          </p:cNvPr>
          <p:cNvCxnSpPr/>
          <p:nvPr/>
        </p:nvCxnSpPr>
        <p:spPr>
          <a:xfrm>
            <a:off x="1537518" y="2099186"/>
            <a:ext cx="2367116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877CB-86FF-449D-8BB9-4368353C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04" y="1002890"/>
            <a:ext cx="1895859" cy="1152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402C9A-8A62-4A4A-8CF0-49AE7392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76" y="4173171"/>
            <a:ext cx="1895859" cy="1152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886C23-F30B-4AF8-9EB2-912A15107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40" y="4056692"/>
            <a:ext cx="2502215" cy="1520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E4E02B-E8E6-4D14-87DF-04FD9DDF7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776" y="2203998"/>
            <a:ext cx="1895859" cy="115214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309823-1F6E-4914-AC9B-1DC7970E7DB7}"/>
              </a:ext>
            </a:extLst>
          </p:cNvPr>
          <p:cNvCxnSpPr>
            <a:endCxn id="7" idx="3"/>
          </p:cNvCxnSpPr>
          <p:nvPr/>
        </p:nvCxnSpPr>
        <p:spPr>
          <a:xfrm flipH="1">
            <a:off x="3966748" y="1954161"/>
            <a:ext cx="1947355" cy="101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596E6F-E00C-4449-958E-D1AAF3F5079E}"/>
              </a:ext>
            </a:extLst>
          </p:cNvPr>
          <p:cNvCxnSpPr/>
          <p:nvPr/>
        </p:nvCxnSpPr>
        <p:spPr>
          <a:xfrm flipV="1">
            <a:off x="2721076" y="2113437"/>
            <a:ext cx="1091382" cy="205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871802-E721-4603-8FE3-33191C279115}"/>
              </a:ext>
            </a:extLst>
          </p:cNvPr>
          <p:cNvSpPr txBox="1"/>
          <p:nvPr/>
        </p:nvSpPr>
        <p:spPr>
          <a:xfrm>
            <a:off x="3670432" y="188826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0CD503-A9A0-418F-B422-B8C4AF5E224D}"/>
              </a:ext>
            </a:extLst>
          </p:cNvPr>
          <p:cNvSpPr txBox="1"/>
          <p:nvPr/>
        </p:nvSpPr>
        <p:spPr>
          <a:xfrm>
            <a:off x="6096000" y="3613355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at -129.5 (pm 200u)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A74E4-B435-486F-8CEB-58877AA1A2D6}"/>
              </a:ext>
            </a:extLst>
          </p:cNvPr>
          <p:cNvSpPr txBox="1"/>
          <p:nvPr/>
        </p:nvSpPr>
        <p:spPr>
          <a:xfrm>
            <a:off x="4068406" y="5329675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at -132.5 (pm 200u)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4736-7DB4-4F45-A9F7-977E4CB40629}"/>
              </a:ext>
            </a:extLst>
          </p:cNvPr>
          <p:cNvSpPr txBox="1"/>
          <p:nvPr/>
        </p:nvSpPr>
        <p:spPr>
          <a:xfrm>
            <a:off x="6694833" y="4511978"/>
            <a:ext cx="2875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cross-capacitance:</a:t>
            </a:r>
          </a:p>
          <a:p>
            <a:r>
              <a:rPr lang="en-US" dirty="0"/>
              <a:t>3/40=7.5%pm~0.8%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16E8BD-D076-4B29-9CBB-AB551E750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531" y="1066054"/>
            <a:ext cx="1775973" cy="107928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BF14FC-B69A-489F-84A6-44C074FF0B1E}"/>
              </a:ext>
            </a:extLst>
          </p:cNvPr>
          <p:cNvCxnSpPr/>
          <p:nvPr/>
        </p:nvCxnSpPr>
        <p:spPr>
          <a:xfrm>
            <a:off x="8185355" y="857010"/>
            <a:ext cx="538316" cy="72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18A57D-17D6-4830-BE58-430D1C9921FC}"/>
              </a:ext>
            </a:extLst>
          </p:cNvPr>
          <p:cNvSpPr txBox="1"/>
          <p:nvPr/>
        </p:nvSpPr>
        <p:spPr>
          <a:xfrm>
            <a:off x="7883013" y="656303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 at -12995/12.5nS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1B2C-5EFF-433A-868B-1AFA6FF36AFF}"/>
              </a:ext>
            </a:extLst>
          </p:cNvPr>
          <p:cNvSpPr txBox="1"/>
          <p:nvPr/>
        </p:nvSpPr>
        <p:spPr>
          <a:xfrm>
            <a:off x="7100" y="-60751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r>
              <a:rPr lang="en-US" dirty="0"/>
              <a:t> via instrument</a:t>
            </a:r>
          </a:p>
        </p:txBody>
      </p:sp>
    </p:spTree>
    <p:extLst>
      <p:ext uri="{BB962C8B-B14F-4D97-AF65-F5344CB8AC3E}">
        <p14:creationId xmlns:p14="http://schemas.microsoft.com/office/powerpoint/2010/main" val="25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5E33A-9169-40EF-81D6-2128AC1F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9" y="556054"/>
            <a:ext cx="7552945" cy="45900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466FE9-6D88-43F3-B44D-AC0A8C7FA976}"/>
              </a:ext>
            </a:extLst>
          </p:cNvPr>
          <p:cNvCxnSpPr>
            <a:cxnSpLocks/>
          </p:cNvCxnSpPr>
          <p:nvPr/>
        </p:nvCxnSpPr>
        <p:spPr>
          <a:xfrm>
            <a:off x="1149178" y="2150076"/>
            <a:ext cx="3435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2CB22-03CC-4502-866C-23C6467813D7}"/>
              </a:ext>
            </a:extLst>
          </p:cNvPr>
          <p:cNvCxnSpPr/>
          <p:nvPr/>
        </p:nvCxnSpPr>
        <p:spPr>
          <a:xfrm flipV="1">
            <a:off x="3200400" y="1767016"/>
            <a:ext cx="0" cy="17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A90A63-1ECA-45A0-AB2C-B8610BAB65D6}"/>
              </a:ext>
            </a:extLst>
          </p:cNvPr>
          <p:cNvCxnSpPr/>
          <p:nvPr/>
        </p:nvCxnSpPr>
        <p:spPr>
          <a:xfrm flipV="1">
            <a:off x="4287795" y="1767016"/>
            <a:ext cx="0" cy="17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A36EB6-9595-4303-907A-201D73167A3B}"/>
              </a:ext>
            </a:extLst>
          </p:cNvPr>
          <p:cNvCxnSpPr/>
          <p:nvPr/>
        </p:nvCxnSpPr>
        <p:spPr>
          <a:xfrm flipV="1">
            <a:off x="2631989" y="2167005"/>
            <a:ext cx="568411" cy="225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D5F57D-D4A7-4EBD-A047-931B1DA13E9D}"/>
              </a:ext>
            </a:extLst>
          </p:cNvPr>
          <p:cNvSpPr txBox="1"/>
          <p:nvPr/>
        </p:nvSpPr>
        <p:spPr>
          <a:xfrm>
            <a:off x="5511114" y="59436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-132.0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2E4C22-FC8A-4E84-BD24-1EB3CF1A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40" y="4207234"/>
            <a:ext cx="3791720" cy="2304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5081A8-B5AF-4D94-ACD9-165C1BAC1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039" y="4283318"/>
            <a:ext cx="2731999" cy="16602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84DE3-9C12-4FEB-9A29-7A4ECCAC596B}"/>
              </a:ext>
            </a:extLst>
          </p:cNvPr>
          <p:cNvSpPr txBox="1"/>
          <p:nvPr/>
        </p:nvSpPr>
        <p:spPr>
          <a:xfrm>
            <a:off x="889685" y="4074277"/>
            <a:ext cx="58941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Mislabelled</a:t>
            </a:r>
            <a:r>
              <a:rPr lang="en-US" dirty="0"/>
              <a:t>: g2g4bothat-1.43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9D0B8C-47D9-4E1B-8112-B82610EF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196" y="556054"/>
            <a:ext cx="3791720" cy="23042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0A4641-C1A8-41AA-8901-B9373B7088C0}"/>
              </a:ext>
            </a:extLst>
          </p:cNvPr>
          <p:cNvSpPr txBox="1"/>
          <p:nvPr/>
        </p:nvSpPr>
        <p:spPr>
          <a:xfrm>
            <a:off x="9581925" y="314042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-132.8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427DC0-A857-4BD5-B1A5-A345EB751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90" y="1540362"/>
            <a:ext cx="2516016" cy="15290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7249AB-E32D-4AD6-B5D5-AB53C6508E79}"/>
              </a:ext>
            </a:extLst>
          </p:cNvPr>
          <p:cNvSpPr txBox="1"/>
          <p:nvPr/>
        </p:nvSpPr>
        <p:spPr>
          <a:xfrm>
            <a:off x="8415290" y="4443609"/>
            <a:ext cx="2875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cross-capacitance:</a:t>
            </a:r>
          </a:p>
          <a:p>
            <a:r>
              <a:rPr lang="en-US" dirty="0"/>
              <a:t>0.8/40=2%pm~0.8%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A60F3E-2930-4A9A-9651-9541E1CC6B6F}"/>
              </a:ext>
            </a:extLst>
          </p:cNvPr>
          <p:cNvSpPr txBox="1"/>
          <p:nvPr/>
        </p:nvSpPr>
        <p:spPr>
          <a:xfrm>
            <a:off x="4650260" y="126777"/>
            <a:ext cx="30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Determining cross-capacitance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DEA4F9-55D6-4978-8BF1-93F15A020DFF}"/>
              </a:ext>
            </a:extLst>
          </p:cNvPr>
          <p:cNvSpPr txBox="1"/>
          <p:nvPr/>
        </p:nvSpPr>
        <p:spPr>
          <a:xfrm>
            <a:off x="7100" y="-60751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r>
              <a:rPr lang="en-US" dirty="0"/>
              <a:t> via instrument</a:t>
            </a:r>
          </a:p>
        </p:txBody>
      </p:sp>
    </p:spTree>
    <p:extLst>
      <p:ext uri="{BB962C8B-B14F-4D97-AF65-F5344CB8AC3E}">
        <p14:creationId xmlns:p14="http://schemas.microsoft.com/office/powerpoint/2010/main" val="19184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8911BD-4076-4F42-B1A7-8CAFE031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34" y="2273159"/>
            <a:ext cx="199100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2D7E1-BBBA-4E54-8657-29B19825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0" y="2792900"/>
            <a:ext cx="3791720" cy="230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23F4-19BA-42C2-993E-FF480B99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94" y="5097193"/>
            <a:ext cx="1943371" cy="362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19AA7-E42E-49EF-9367-2A4CBCD0F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38" y="2111211"/>
            <a:ext cx="1914792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9C17DE-C2EF-41BF-9662-B7DAA67EB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0" y="0"/>
            <a:ext cx="3791720" cy="23042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7B3AE9-37D0-4A08-BD96-AD9255874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642" y="-30991"/>
            <a:ext cx="3403087" cy="2068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25DB5C-861B-4E92-A675-FC46C0E17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263" y="5116246"/>
            <a:ext cx="1991003" cy="342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063836-2FC1-427A-ABCA-0FC44583B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0263" y="2663739"/>
            <a:ext cx="3791720" cy="2304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905C34-4883-4730-B0A0-8FE50530DE30}"/>
              </a:ext>
            </a:extLst>
          </p:cNvPr>
          <p:cNvSpPr txBox="1"/>
          <p:nvPr/>
        </p:nvSpPr>
        <p:spPr>
          <a:xfrm>
            <a:off x="5029174" y="363121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8B0885-7045-45D3-A38C-39A1CF7691A9}"/>
              </a:ext>
            </a:extLst>
          </p:cNvPr>
          <p:cNvSpPr txBox="1"/>
          <p:nvPr/>
        </p:nvSpPr>
        <p:spPr>
          <a:xfrm>
            <a:off x="7100" y="-60751"/>
            <a:ext cx="28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r>
              <a:rPr lang="en-US" dirty="0"/>
              <a:t> via instrument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58D03-4E32-46E4-A32D-BC92F08023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639" t="10401" b="16770"/>
          <a:stretch/>
        </p:blipFill>
        <p:spPr>
          <a:xfrm>
            <a:off x="8461299" y="1471519"/>
            <a:ext cx="2737838" cy="137136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D8459D-FDB7-49C8-B9BB-4E6104F0DC0E}"/>
              </a:ext>
            </a:extLst>
          </p:cNvPr>
          <p:cNvCxnSpPr>
            <a:cxnSpLocks/>
          </p:cNvCxnSpPr>
          <p:nvPr/>
        </p:nvCxnSpPr>
        <p:spPr>
          <a:xfrm flipV="1">
            <a:off x="9678154" y="1471519"/>
            <a:ext cx="0" cy="1371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51737F-5344-4650-AD55-B42AF1FC7B3C}"/>
              </a:ext>
            </a:extLst>
          </p:cNvPr>
          <p:cNvSpPr txBox="1"/>
          <p:nvPr/>
        </p:nvSpPr>
        <p:spPr>
          <a:xfrm>
            <a:off x="8531731" y="576112"/>
            <a:ext cx="298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Sitting on side of peak, adjusting for cross-capacitance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F58146E2-151C-4E14-856D-D1EF356AE002}"/>
              </a:ext>
            </a:extLst>
          </p:cNvPr>
          <p:cNvSpPr/>
          <p:nvPr/>
        </p:nvSpPr>
        <p:spPr>
          <a:xfrm rot="19920423" flipH="1">
            <a:off x="8798686" y="5383666"/>
            <a:ext cx="45719" cy="395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ECB97-5C08-485C-BE68-E6176EE8D466}"/>
              </a:ext>
            </a:extLst>
          </p:cNvPr>
          <p:cNvSpPr txBox="1"/>
          <p:nvPr/>
        </p:nvSpPr>
        <p:spPr>
          <a:xfrm>
            <a:off x="7829606" y="6097222"/>
            <a:ext cx="40012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Fast (5 min)! But falls off peak eventually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AA08A6-D16E-4274-9615-DFBAA8F01DB4}"/>
              </a:ext>
            </a:extLst>
          </p:cNvPr>
          <p:cNvGrpSpPr/>
          <p:nvPr/>
        </p:nvGrpSpPr>
        <p:grpSpPr>
          <a:xfrm>
            <a:off x="3443786" y="5057280"/>
            <a:ext cx="1768143" cy="1756464"/>
            <a:chOff x="1198322" y="762091"/>
            <a:chExt cx="3791720" cy="374054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6ADD75-FB93-49B5-BB73-453BACB5F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8322" y="2198346"/>
              <a:ext cx="3791720" cy="23042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9665F16-FF36-4020-B21B-D954A7F4F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4026"/>
            <a:stretch/>
          </p:blipFill>
          <p:spPr>
            <a:xfrm>
              <a:off x="1198322" y="762091"/>
              <a:ext cx="3791720" cy="19811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B7CF82-79AC-4484-B5C5-7AC518AF9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846" t="20238" r="26426" b="13624"/>
            <a:stretch/>
          </p:blipFill>
          <p:spPr>
            <a:xfrm>
              <a:off x="1683424" y="2145890"/>
              <a:ext cx="2637207" cy="59731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1C247-CAA1-4A40-AF71-9E00D3A5C685}"/>
                </a:ext>
              </a:extLst>
            </p:cNvPr>
            <p:cNvSpPr/>
            <p:nvPr/>
          </p:nvSpPr>
          <p:spPr>
            <a:xfrm>
              <a:off x="2860895" y="1000480"/>
              <a:ext cx="715224" cy="5973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65104143-8323-41E6-8CD8-2C2E3A1B7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23590"/>
              </p:ext>
            </p:extLst>
          </p:nvPr>
        </p:nvGraphicFramePr>
        <p:xfrm>
          <a:off x="8937017" y="3338067"/>
          <a:ext cx="2065734" cy="2194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4289">
                  <a:extLst>
                    <a:ext uri="{9D8B030D-6E8A-4147-A177-3AD203B41FA5}">
                      <a16:colId xmlns:a16="http://schemas.microsoft.com/office/drawing/2014/main" val="30283607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46646546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261417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2734398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112132368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492542569"/>
                    </a:ext>
                  </a:extLst>
                </a:gridCol>
              </a:tblGrid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73315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20715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296264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23727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093740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710934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433532-61F9-45C0-9830-6399A4CAD8C7}"/>
              </a:ext>
            </a:extLst>
          </p:cNvPr>
          <p:cNvCxnSpPr/>
          <p:nvPr/>
        </p:nvCxnSpPr>
        <p:spPr>
          <a:xfrm>
            <a:off x="9045535" y="3521798"/>
            <a:ext cx="18005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F5812A-610F-49C5-A758-F9575D8CB5B4}"/>
              </a:ext>
            </a:extLst>
          </p:cNvPr>
          <p:cNvCxnSpPr/>
          <p:nvPr/>
        </p:nvCxnSpPr>
        <p:spPr>
          <a:xfrm>
            <a:off x="10827945" y="3548958"/>
            <a:ext cx="0" cy="396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D2C4A4-2BEE-43BB-9AD1-C9692BB19929}"/>
              </a:ext>
            </a:extLst>
          </p:cNvPr>
          <p:cNvCxnSpPr/>
          <p:nvPr/>
        </p:nvCxnSpPr>
        <p:spPr>
          <a:xfrm flipH="1">
            <a:off x="9678154" y="3945046"/>
            <a:ext cx="1104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34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D516F-2ED1-4793-9065-BAB2C1BB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4" y="2101114"/>
            <a:ext cx="6163535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FDA05-7AAA-4B1D-AD36-C2E28DB7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99" y="1962213"/>
            <a:ext cx="4687547" cy="963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1E5E5-9BFC-4E35-B0CA-89D10A38A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18" y="3537517"/>
            <a:ext cx="3455622" cy="20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6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55EA1D-6FCD-40E2-BB4B-31D56B4EEC11}"/>
              </a:ext>
            </a:extLst>
          </p:cNvPr>
          <p:cNvGrpSpPr/>
          <p:nvPr/>
        </p:nvGrpSpPr>
        <p:grpSpPr>
          <a:xfrm>
            <a:off x="602892" y="1357233"/>
            <a:ext cx="2774051" cy="1728754"/>
            <a:chOff x="4197118" y="314164"/>
            <a:chExt cx="2774051" cy="17287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A8B1F2-D927-475D-AD94-3903FACE5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39" t="10401" b="16770"/>
            <a:stretch/>
          </p:blipFill>
          <p:spPr>
            <a:xfrm>
              <a:off x="4233331" y="671550"/>
              <a:ext cx="2737838" cy="1371367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5E26C0-8C15-4380-B64F-2CFB89694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186" y="671550"/>
              <a:ext cx="0" cy="13713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FFC-337E-476D-8BE6-55D82284C70F}"/>
                </a:ext>
              </a:extLst>
            </p:cNvPr>
            <p:cNvSpPr txBox="1"/>
            <p:nvPr/>
          </p:nvSpPr>
          <p:spPr>
            <a:xfrm>
              <a:off x="4197118" y="314164"/>
              <a:ext cx="27740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Sitting on side of peak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2F60D4-D238-404C-97D5-16703E40380D}"/>
              </a:ext>
            </a:extLst>
          </p:cNvPr>
          <p:cNvGrpSpPr/>
          <p:nvPr/>
        </p:nvGrpSpPr>
        <p:grpSpPr>
          <a:xfrm>
            <a:off x="8142606" y="1726565"/>
            <a:ext cx="1971199" cy="1740651"/>
            <a:chOff x="950051" y="1330915"/>
            <a:chExt cx="1971199" cy="17406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606390-0198-4180-ABBF-3B431449DC44}"/>
                </a:ext>
              </a:extLst>
            </p:cNvPr>
            <p:cNvGrpSpPr/>
            <p:nvPr/>
          </p:nvGrpSpPr>
          <p:grpSpPr>
            <a:xfrm>
              <a:off x="997518" y="1700248"/>
              <a:ext cx="1923732" cy="963586"/>
              <a:chOff x="6346479" y="4416288"/>
              <a:chExt cx="1923732" cy="96358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CEF6C9F-647D-44B7-AEB8-709156BEEC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639" t="10401" b="16770"/>
              <a:stretch/>
            </p:blipFill>
            <p:spPr>
              <a:xfrm>
                <a:off x="6346479" y="4416288"/>
                <a:ext cx="1923732" cy="963586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F9DC690-D034-4420-969F-408F6FFAE794}"/>
                  </a:ext>
                </a:extLst>
              </p:cNvPr>
              <p:cNvCxnSpPr/>
              <p:nvPr/>
            </p:nvCxnSpPr>
            <p:spPr>
              <a:xfrm>
                <a:off x="6346479" y="5379874"/>
                <a:ext cx="192373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8A10C66-FE06-4ED2-A3C5-8A93FE703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0879" y="4611952"/>
                <a:ext cx="0" cy="7679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739B37-395C-4A00-9930-4340C780AAEA}"/>
                </a:ext>
              </a:extLst>
            </p:cNvPr>
            <p:cNvSpPr txBox="1"/>
            <p:nvPr/>
          </p:nvSpPr>
          <p:spPr>
            <a:xfrm>
              <a:off x="1470130" y="2702234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V_peak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28DB28-5279-4DF9-AF71-972852E6FB04}"/>
                </a:ext>
              </a:extLst>
            </p:cNvPr>
            <p:cNvSpPr txBox="1"/>
            <p:nvPr/>
          </p:nvSpPr>
          <p:spPr>
            <a:xfrm>
              <a:off x="950051" y="1330915"/>
              <a:ext cx="19237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GVg</a:t>
              </a:r>
              <a:r>
                <a:rPr lang="en-US" dirty="0"/>
                <a:t> for each point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2AE04B-5E3D-4FAB-B5F2-6BE34B122999}"/>
              </a:ext>
            </a:extLst>
          </p:cNvPr>
          <p:cNvCxnSpPr>
            <a:cxnSpLocks/>
          </p:cNvCxnSpPr>
          <p:nvPr/>
        </p:nvCxnSpPr>
        <p:spPr>
          <a:xfrm flipH="1">
            <a:off x="3424410" y="2894226"/>
            <a:ext cx="4673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C14DE5-380F-42A7-A132-930D5B52065D}"/>
              </a:ext>
            </a:extLst>
          </p:cNvPr>
          <p:cNvCxnSpPr>
            <a:cxnSpLocks/>
          </p:cNvCxnSpPr>
          <p:nvPr/>
        </p:nvCxnSpPr>
        <p:spPr>
          <a:xfrm>
            <a:off x="3376943" y="2284985"/>
            <a:ext cx="450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7CB49B-DE27-43C6-9102-403451D6AF55}"/>
              </a:ext>
            </a:extLst>
          </p:cNvPr>
          <p:cNvSpPr txBox="1"/>
          <p:nvPr/>
        </p:nvSpPr>
        <p:spPr>
          <a:xfrm>
            <a:off x="3723991" y="1911231"/>
            <a:ext cx="36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conductance is too low or too 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C0F18-96E6-4D3A-B8E0-628901A3D78A}"/>
              </a:ext>
            </a:extLst>
          </p:cNvPr>
          <p:cNvSpPr txBox="1"/>
          <p:nvPr/>
        </p:nvSpPr>
        <p:spPr>
          <a:xfrm>
            <a:off x="4390931" y="2504455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measurement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8B0647-90FF-4851-A70A-38735510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9" t="10401" b="16770"/>
          <a:stretch/>
        </p:blipFill>
        <p:spPr>
          <a:xfrm>
            <a:off x="4669388" y="172016"/>
            <a:ext cx="2265565" cy="136988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974004-054B-4C17-9848-3D01E86C59B2}"/>
              </a:ext>
            </a:extLst>
          </p:cNvPr>
          <p:cNvCxnSpPr/>
          <p:nvPr/>
        </p:nvCxnSpPr>
        <p:spPr>
          <a:xfrm>
            <a:off x="5549774" y="505135"/>
            <a:ext cx="2263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A778E1-5F5C-4443-B3B8-DB36E8556CC3}"/>
              </a:ext>
            </a:extLst>
          </p:cNvPr>
          <p:cNvCxnSpPr/>
          <p:nvPr/>
        </p:nvCxnSpPr>
        <p:spPr>
          <a:xfrm>
            <a:off x="5549774" y="1055888"/>
            <a:ext cx="2263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DFAA87-EBA4-4357-80C2-ACCD65C96BBA}"/>
              </a:ext>
            </a:extLst>
          </p:cNvPr>
          <p:cNvSpPr txBox="1"/>
          <p:nvPr/>
        </p:nvSpPr>
        <p:spPr>
          <a:xfrm>
            <a:off x="4797637" y="197271"/>
            <a:ext cx="80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BB5B00-095E-4AB1-8814-E70A5C4B8E2A}"/>
              </a:ext>
            </a:extLst>
          </p:cNvPr>
          <p:cNvSpPr txBox="1"/>
          <p:nvPr/>
        </p:nvSpPr>
        <p:spPr>
          <a:xfrm>
            <a:off x="4885425" y="994214"/>
            <a:ext cx="749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low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9D13E0-8E85-4170-AF89-99D15218645B}"/>
              </a:ext>
            </a:extLst>
          </p:cNvPr>
          <p:cNvCxnSpPr>
            <a:stCxn id="4" idx="2"/>
          </p:cNvCxnSpPr>
          <p:nvPr/>
        </p:nvCxnSpPr>
        <p:spPr>
          <a:xfrm flipH="1">
            <a:off x="1991762" y="3085986"/>
            <a:ext cx="16262" cy="77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4B37393-3A31-4F83-BE8F-9F098986D67E}"/>
              </a:ext>
            </a:extLst>
          </p:cNvPr>
          <p:cNvSpPr txBox="1"/>
          <p:nvPr/>
        </p:nvSpPr>
        <p:spPr>
          <a:xfrm>
            <a:off x="1980237" y="3298394"/>
            <a:ext cx="133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Calculates 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EDC5A8-07B0-41FF-A519-34814C606D39}"/>
              </a:ext>
            </a:extLst>
          </p:cNvPr>
          <p:cNvSpPr txBox="1"/>
          <p:nvPr/>
        </p:nvSpPr>
        <p:spPr>
          <a:xfrm>
            <a:off x="8486436" y="3325554"/>
            <a:ext cx="188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Calculates </a:t>
            </a:r>
            <a:r>
              <a:rPr lang="en-US" dirty="0" err="1"/>
              <a:t>V_peak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5C61DC-4717-4C50-953B-7DA141E2EE34}"/>
              </a:ext>
            </a:extLst>
          </p:cNvPr>
          <p:cNvCxnSpPr>
            <a:cxnSpLocks/>
          </p:cNvCxnSpPr>
          <p:nvPr/>
        </p:nvCxnSpPr>
        <p:spPr>
          <a:xfrm>
            <a:off x="3487491" y="3261605"/>
            <a:ext cx="2314679" cy="109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8F57AC-EDC5-4410-871F-9CF9C7659448}"/>
              </a:ext>
            </a:extLst>
          </p:cNvPr>
          <p:cNvSpPr txBox="1"/>
          <p:nvPr/>
        </p:nvSpPr>
        <p:spPr>
          <a:xfrm>
            <a:off x="1173241" y="4103444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 </a:t>
            </a:r>
            <a:r>
              <a:rPr lang="en-US" dirty="0" err="1"/>
              <a:t>V_peak</a:t>
            </a:r>
            <a:r>
              <a:rPr lang="en-US" dirty="0"/>
              <a:t> from last measured slope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5F5127-01EE-4259-8560-A559F0C05EB8}"/>
              </a:ext>
            </a:extLst>
          </p:cNvPr>
          <p:cNvCxnSpPr>
            <a:cxnSpLocks/>
          </p:cNvCxnSpPr>
          <p:nvPr/>
        </p:nvCxnSpPr>
        <p:spPr>
          <a:xfrm flipH="1">
            <a:off x="8978170" y="1882659"/>
            <a:ext cx="113844" cy="14703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F15D19-A1FB-44FC-A15E-44C960B9F9D0}"/>
              </a:ext>
            </a:extLst>
          </p:cNvPr>
          <p:cNvCxnSpPr>
            <a:cxnSpLocks/>
          </p:cNvCxnSpPr>
          <p:nvPr/>
        </p:nvCxnSpPr>
        <p:spPr>
          <a:xfrm flipH="1">
            <a:off x="6567965" y="3097884"/>
            <a:ext cx="1918473" cy="175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e 21">
            <a:extLst>
              <a:ext uri="{FF2B5EF4-FFF2-40B4-BE49-F238E27FC236}">
                <a16:creationId xmlns:a16="http://schemas.microsoft.com/office/drawing/2014/main" id="{6A6A671F-5B55-4BC5-8415-407FB165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18968"/>
              </p:ext>
            </p:extLst>
          </p:nvPr>
        </p:nvGraphicFramePr>
        <p:xfrm>
          <a:off x="5384215" y="4288110"/>
          <a:ext cx="2065734" cy="2194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4289">
                  <a:extLst>
                    <a:ext uri="{9D8B030D-6E8A-4147-A177-3AD203B41FA5}">
                      <a16:colId xmlns:a16="http://schemas.microsoft.com/office/drawing/2014/main" val="30283607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46646546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261417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2734398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112132368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492542569"/>
                    </a:ext>
                  </a:extLst>
                </a:gridCol>
              </a:tblGrid>
              <a:tr h="30934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73315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20715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296264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23727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093740"/>
                  </a:ext>
                </a:extLst>
              </a:tr>
              <a:tr h="3093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710934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7D80A13-9DB7-4E09-8A79-5DF34B6724C5}"/>
              </a:ext>
            </a:extLst>
          </p:cNvPr>
          <p:cNvCxnSpPr>
            <a:cxnSpLocks/>
          </p:cNvCxnSpPr>
          <p:nvPr/>
        </p:nvCxnSpPr>
        <p:spPr>
          <a:xfrm>
            <a:off x="5500779" y="4481829"/>
            <a:ext cx="18005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9921D0B-B54A-42CE-BA71-A18D29A050AB}"/>
              </a:ext>
            </a:extLst>
          </p:cNvPr>
          <p:cNvCxnSpPr>
            <a:cxnSpLocks/>
          </p:cNvCxnSpPr>
          <p:nvPr/>
        </p:nvCxnSpPr>
        <p:spPr>
          <a:xfrm>
            <a:off x="7283189" y="4508989"/>
            <a:ext cx="0" cy="396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09C1220-3DC4-463C-AE9C-D79892F77A04}"/>
              </a:ext>
            </a:extLst>
          </p:cNvPr>
          <p:cNvCxnSpPr>
            <a:cxnSpLocks/>
          </p:cNvCxnSpPr>
          <p:nvPr/>
        </p:nvCxnSpPr>
        <p:spPr>
          <a:xfrm flipH="1">
            <a:off x="6567965" y="4852657"/>
            <a:ext cx="6699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1BD3753-AB7F-46F1-A99B-88C72E7566FE}"/>
              </a:ext>
            </a:extLst>
          </p:cNvPr>
          <p:cNvCxnSpPr>
            <a:cxnSpLocks/>
          </p:cNvCxnSpPr>
          <p:nvPr/>
        </p:nvCxnSpPr>
        <p:spPr>
          <a:xfrm flipH="1">
            <a:off x="5808983" y="4860201"/>
            <a:ext cx="6699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949711-A46A-46DC-8301-C9D7F9C7CF24}"/>
              </a:ext>
            </a:extLst>
          </p:cNvPr>
          <p:cNvCxnSpPr/>
          <p:nvPr/>
        </p:nvCxnSpPr>
        <p:spPr>
          <a:xfrm>
            <a:off x="4508626" y="597529"/>
            <a:ext cx="1090897" cy="39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2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39A94-061F-4091-AA48-40676F54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99" y="3155039"/>
            <a:ext cx="5162137" cy="313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AE589-075A-4ED8-8CA2-AFE70D30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95" y="488607"/>
            <a:ext cx="3791720" cy="230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90284-4C7E-4C61-93FE-76327973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904" y="755816"/>
            <a:ext cx="3791720" cy="23042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AB870D-0D96-40BD-8F19-11ED103BA6EA}"/>
              </a:ext>
            </a:extLst>
          </p:cNvPr>
          <p:cNvSpPr/>
          <p:nvPr/>
        </p:nvSpPr>
        <p:spPr>
          <a:xfrm>
            <a:off x="6808367" y="3820562"/>
            <a:ext cx="1122469" cy="869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42818-4CBC-4C8B-836B-3C5E066C0580}"/>
              </a:ext>
            </a:extLst>
          </p:cNvPr>
          <p:cNvSpPr/>
          <p:nvPr/>
        </p:nvSpPr>
        <p:spPr>
          <a:xfrm>
            <a:off x="5966234" y="3820562"/>
            <a:ext cx="918333" cy="903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74013-F9A2-4D43-ACF7-CDDA9F153906}"/>
              </a:ext>
            </a:extLst>
          </p:cNvPr>
          <p:cNvCxnSpPr/>
          <p:nvPr/>
        </p:nvCxnSpPr>
        <p:spPr>
          <a:xfrm>
            <a:off x="7007382" y="2725093"/>
            <a:ext cx="0" cy="106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AB47F-F0C6-4E6F-8E0F-A5C7F64BBBEE}"/>
              </a:ext>
            </a:extLst>
          </p:cNvPr>
          <p:cNvCxnSpPr/>
          <p:nvPr/>
        </p:nvCxnSpPr>
        <p:spPr>
          <a:xfrm>
            <a:off x="3920150" y="2453489"/>
            <a:ext cx="2046084" cy="159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C3840F-E221-4B4A-9AB4-26D1293D1F92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1F20E2-DEF2-418F-B0C1-32229EB83787}"/>
              </a:ext>
            </a:extLst>
          </p:cNvPr>
          <p:cNvSpPr txBox="1"/>
          <p:nvPr/>
        </p:nvSpPr>
        <p:spPr>
          <a:xfrm>
            <a:off x="4341688" y="0"/>
            <a:ext cx="20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approach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0EEE1-072B-436A-8D49-59A2977BE071}"/>
              </a:ext>
            </a:extLst>
          </p:cNvPr>
          <p:cNvSpPr txBox="1"/>
          <p:nvPr/>
        </p:nvSpPr>
        <p:spPr>
          <a:xfrm>
            <a:off x="1499838" y="3965418"/>
            <a:ext cx="1999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very slow,~12h, nearly all time spent on GVGs, still </a:t>
            </a:r>
            <a:r>
              <a:rPr lang="en-US" dirty="0" err="1"/>
              <a:t>errorprone</a:t>
            </a:r>
            <a:r>
              <a:rPr lang="en-US" dirty="0"/>
              <a:t>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D5C91F-1AE8-47BC-A28F-E06F7B8D2F61}"/>
              </a:ext>
            </a:extLst>
          </p:cNvPr>
          <p:cNvCxnSpPr/>
          <p:nvPr/>
        </p:nvCxnSpPr>
        <p:spPr>
          <a:xfrm flipH="1">
            <a:off x="3920150" y="624689"/>
            <a:ext cx="760492" cy="31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47BBBC-96AE-4949-8470-8E53DEA64DB3}"/>
              </a:ext>
            </a:extLst>
          </p:cNvPr>
          <p:cNvSpPr txBox="1"/>
          <p:nvPr/>
        </p:nvSpPr>
        <p:spPr>
          <a:xfrm>
            <a:off x="4531966" y="647230"/>
            <a:ext cx="184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</a:t>
            </a:r>
          </a:p>
          <a:p>
            <a:r>
              <a:rPr lang="en-US" dirty="0"/>
              <a:t>Slope not correct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1B8059-9ABF-4332-A981-2289FE717528}"/>
              </a:ext>
            </a:extLst>
          </p:cNvPr>
          <p:cNvCxnSpPr/>
          <p:nvPr/>
        </p:nvCxnSpPr>
        <p:spPr>
          <a:xfrm flipH="1">
            <a:off x="3757188" y="624689"/>
            <a:ext cx="923454" cy="69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473E6CC-C277-4A90-B8E0-2FC8E5E9B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06" t="10401" r="34993" b="16770"/>
          <a:stretch/>
        </p:blipFill>
        <p:spPr>
          <a:xfrm>
            <a:off x="5499550" y="1516081"/>
            <a:ext cx="983811" cy="10987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C4D748-01AE-412A-8C79-C667702845FC}"/>
              </a:ext>
            </a:extLst>
          </p:cNvPr>
          <p:cNvCxnSpPr>
            <a:stCxn id="22" idx="2"/>
          </p:cNvCxnSpPr>
          <p:nvPr/>
        </p:nvCxnSpPr>
        <p:spPr>
          <a:xfrm>
            <a:off x="5455392" y="1293561"/>
            <a:ext cx="329772" cy="48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C10868-674E-490D-97F7-8015B2751AC2}"/>
              </a:ext>
            </a:extLst>
          </p:cNvPr>
          <p:cNvCxnSpPr>
            <a:stCxn id="22" idx="2"/>
          </p:cNvCxnSpPr>
          <p:nvPr/>
        </p:nvCxnSpPr>
        <p:spPr>
          <a:xfrm>
            <a:off x="5455392" y="1293561"/>
            <a:ext cx="148705" cy="101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5B43E2-D904-4F73-8F22-447008A948F3}"/>
              </a:ext>
            </a:extLst>
          </p:cNvPr>
          <p:cNvCxnSpPr/>
          <p:nvPr/>
        </p:nvCxnSpPr>
        <p:spPr>
          <a:xfrm>
            <a:off x="5499550" y="2308634"/>
            <a:ext cx="367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3904A5-BC04-4B98-B017-01CF28C263DA}"/>
              </a:ext>
            </a:extLst>
          </p:cNvPr>
          <p:cNvCxnSpPr/>
          <p:nvPr/>
        </p:nvCxnSpPr>
        <p:spPr>
          <a:xfrm>
            <a:off x="5499550" y="1692998"/>
            <a:ext cx="466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8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8C9BA-D0C7-4FAE-A692-00D9E0A4B8E8}"/>
              </a:ext>
            </a:extLst>
          </p:cNvPr>
          <p:cNvSpPr txBox="1"/>
          <p:nvPr/>
        </p:nvSpPr>
        <p:spPr>
          <a:xfrm>
            <a:off x="1266882" y="731036"/>
            <a:ext cx="865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Infer peak position from whole measured shape, rather than slope (improves precision)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CS voltage back to setpoint based on last measured shape (improves speed)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C1E5B-6371-4349-84CC-695275FF4DEA}"/>
              </a:ext>
            </a:extLst>
          </p:cNvPr>
          <p:cNvSpPr txBox="1"/>
          <p:nvPr/>
        </p:nvSpPr>
        <p:spPr>
          <a:xfrm>
            <a:off x="5966234" y="298764"/>
            <a:ext cx="22995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Further improvements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ED5F6-0F33-40E9-93ED-D5BA026D2F0B}"/>
              </a:ext>
            </a:extLst>
          </p:cNvPr>
          <p:cNvSpPr txBox="1"/>
          <p:nvPr/>
        </p:nvSpPr>
        <p:spPr>
          <a:xfrm>
            <a:off x="2444436" y="4313789"/>
            <a:ext cx="666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Adjust </a:t>
            </a:r>
            <a:r>
              <a:rPr lang="en-US" dirty="0" err="1"/>
              <a:t>Vg_cs</a:t>
            </a:r>
            <a:r>
              <a:rPr lang="en-US" dirty="0"/>
              <a:t> if it deviates from setpoint too much, based on last </a:t>
            </a:r>
            <a:r>
              <a:rPr lang="en-US" dirty="0" err="1"/>
              <a:t>GVg</a:t>
            </a:r>
            <a:r>
              <a:rPr lang="en-US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7DCE73-F129-4B59-A37E-CBF54D4C3868}"/>
              </a:ext>
            </a:extLst>
          </p:cNvPr>
          <p:cNvGrpSpPr/>
          <p:nvPr/>
        </p:nvGrpSpPr>
        <p:grpSpPr>
          <a:xfrm>
            <a:off x="2902477" y="1869355"/>
            <a:ext cx="3791720" cy="2304293"/>
            <a:chOff x="5020988" y="2086639"/>
            <a:chExt cx="3791720" cy="23042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B62319-4743-4174-8445-5835DCCE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0988" y="2086639"/>
              <a:ext cx="3791720" cy="230429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A53E82-F140-4ACF-82CC-AA8F48A19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0230" y="2383232"/>
              <a:ext cx="0" cy="17111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8F0D89-2340-4666-9BE0-2216A57C618E}"/>
                </a:ext>
              </a:extLst>
            </p:cNvPr>
            <p:cNvSpPr/>
            <p:nvPr/>
          </p:nvSpPr>
          <p:spPr>
            <a:xfrm>
              <a:off x="6219742" y="3521801"/>
              <a:ext cx="90534" cy="11769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C78733-F76D-4599-9F74-435CC0DDC755}"/>
                </a:ext>
              </a:extLst>
            </p:cNvPr>
            <p:cNvCxnSpPr>
              <a:cxnSpLocks/>
            </p:cNvCxnSpPr>
            <p:nvPr/>
          </p:nvCxnSpPr>
          <p:spPr>
            <a:xfrm>
              <a:off x="6265009" y="4076232"/>
              <a:ext cx="71522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E0117E5-88C1-48FC-91C7-9210105D57DF}"/>
                </a:ext>
              </a:extLst>
            </p:cNvPr>
            <p:cNvCxnSpPr/>
            <p:nvPr/>
          </p:nvCxnSpPr>
          <p:spPr>
            <a:xfrm>
              <a:off x="6980230" y="2598345"/>
              <a:ext cx="0" cy="4074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969911-B24B-4901-8B9D-562BFB2B914A}"/>
              </a:ext>
            </a:extLst>
          </p:cNvPr>
          <p:cNvCxnSpPr>
            <a:endCxn id="8" idx="1"/>
          </p:cNvCxnSpPr>
          <p:nvPr/>
        </p:nvCxnSpPr>
        <p:spPr>
          <a:xfrm>
            <a:off x="2815628" y="2598345"/>
            <a:ext cx="1298861" cy="72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311775-481C-4127-89A3-F7763ABB1073}"/>
              </a:ext>
            </a:extLst>
          </p:cNvPr>
          <p:cNvCxnSpPr>
            <a:cxnSpLocks/>
          </p:cNvCxnSpPr>
          <p:nvPr/>
        </p:nvCxnSpPr>
        <p:spPr>
          <a:xfrm flipV="1">
            <a:off x="5214796" y="2254313"/>
            <a:ext cx="181069" cy="20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29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4A279D-1953-43AF-BD6D-81CA318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17" y="1862704"/>
            <a:ext cx="5154688" cy="313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8D926-66E2-4E13-A2D8-5D47F572D123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C8909-735F-4763-8597-3C3B359DD602}"/>
              </a:ext>
            </a:extLst>
          </p:cNvPr>
          <p:cNvSpPr txBox="1"/>
          <p:nvPr/>
        </p:nvSpPr>
        <p:spPr>
          <a:xfrm>
            <a:off x="2734147" y="1303699"/>
            <a:ext cx="402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 hours, still some mistakes (lost peak) -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A8C3F1-2BC7-47C6-827A-864C1C3C8BC3}"/>
              </a:ext>
            </a:extLst>
          </p:cNvPr>
          <p:cNvCxnSpPr/>
          <p:nvPr/>
        </p:nvCxnSpPr>
        <p:spPr>
          <a:xfrm>
            <a:off x="4535786" y="1673031"/>
            <a:ext cx="389299" cy="198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1724DE-C1BE-4BBC-A3EA-30B094C67684}"/>
              </a:ext>
            </a:extLst>
          </p:cNvPr>
          <p:cNvSpPr txBox="1"/>
          <p:nvPr/>
        </p:nvSpPr>
        <p:spPr>
          <a:xfrm>
            <a:off x="371708" y="5146088"/>
            <a:ext cx="115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adjust voltage range for peak search (start with small scan, check if peak found, then increase scan range)</a:t>
            </a:r>
          </a:p>
          <a:p>
            <a:r>
              <a:rPr lang="en-US" dirty="0"/>
              <a:t>-&gt; should increase speed and reduce errors</a:t>
            </a:r>
          </a:p>
        </p:txBody>
      </p:sp>
    </p:spTree>
    <p:extLst>
      <p:ext uri="{BB962C8B-B14F-4D97-AF65-F5344CB8AC3E}">
        <p14:creationId xmlns:p14="http://schemas.microsoft.com/office/powerpoint/2010/main" val="103695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7C191-59D4-4D45-9251-CAB678241A5B}"/>
              </a:ext>
            </a:extLst>
          </p:cNvPr>
          <p:cNvSpPr txBox="1"/>
          <p:nvPr/>
        </p:nvSpPr>
        <p:spPr>
          <a:xfrm>
            <a:off x="193482" y="748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2E0F0-AD84-4E18-932E-D66C8A54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2" y="618714"/>
            <a:ext cx="3518439" cy="1468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9569C-B13B-4A53-BC7E-59FA3DBC9A8C}"/>
              </a:ext>
            </a:extLst>
          </p:cNvPr>
          <p:cNvSpPr txBox="1"/>
          <p:nvPr/>
        </p:nvSpPr>
        <p:spPr>
          <a:xfrm>
            <a:off x="-382884" y="-2477145"/>
            <a:ext cx="13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62EB1-5B6E-4291-996B-C22B3802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05" y="758340"/>
            <a:ext cx="3046195" cy="125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20F4D-0A8B-46D3-9C22-8CC2346CCB2F}"/>
              </a:ext>
            </a:extLst>
          </p:cNvPr>
          <p:cNvSpPr txBox="1"/>
          <p:nvPr/>
        </p:nvSpPr>
        <p:spPr>
          <a:xfrm>
            <a:off x="4663440" y="30757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D1612-4BD6-4F49-92CB-4D783187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087" y="618714"/>
            <a:ext cx="3853896" cy="1558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2D457-C0B6-49E7-95A9-9DC78D331DD6}"/>
              </a:ext>
            </a:extLst>
          </p:cNvPr>
          <p:cNvSpPr txBox="1"/>
          <p:nvPr/>
        </p:nvSpPr>
        <p:spPr>
          <a:xfrm>
            <a:off x="7764087" y="124415"/>
            <a:ext cx="54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DD3D7-CA44-4917-8552-64518227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2" y="2843263"/>
            <a:ext cx="4106894" cy="1707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47663-C027-4C37-B864-B55CE9057706}"/>
              </a:ext>
            </a:extLst>
          </p:cNvPr>
          <p:cNvSpPr txBox="1"/>
          <p:nvPr/>
        </p:nvSpPr>
        <p:spPr>
          <a:xfrm>
            <a:off x="565700" y="237744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g3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ED77A-79D9-43A1-B0A0-049048923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2833026"/>
            <a:ext cx="4106894" cy="1727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9E4C4B-F615-4D04-B193-72C0663B8CD3}"/>
              </a:ext>
            </a:extLst>
          </p:cNvPr>
          <p:cNvSpPr txBox="1"/>
          <p:nvPr/>
        </p:nvSpPr>
        <p:spPr>
          <a:xfrm>
            <a:off x="4822645" y="2412201"/>
            <a:ext cx="47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g4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6D93C5-3EBA-4ED3-A76C-A914DB935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013" y="5101129"/>
            <a:ext cx="3993970" cy="16324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20FABE-E8A1-4791-B715-1B8414F8E17A}"/>
              </a:ext>
            </a:extLst>
          </p:cNvPr>
          <p:cNvSpPr txBox="1"/>
          <p:nvPr/>
        </p:nvSpPr>
        <p:spPr>
          <a:xfrm>
            <a:off x="10910455" y="4585476"/>
            <a:ext cx="47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g5</a:t>
            </a:r>
          </a:p>
        </p:txBody>
      </p:sp>
    </p:spTree>
    <p:extLst>
      <p:ext uri="{BB962C8B-B14F-4D97-AF65-F5344CB8AC3E}">
        <p14:creationId xmlns:p14="http://schemas.microsoft.com/office/powerpoint/2010/main" val="256657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4705E-2815-4B47-BC0D-57063FE1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586"/>
            <a:ext cx="5393515" cy="3277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3D209-A387-489B-BB45-B7934091FCF6}"/>
              </a:ext>
            </a:extLst>
          </p:cNvPr>
          <p:cNvSpPr txBox="1"/>
          <p:nvPr/>
        </p:nvSpPr>
        <p:spPr>
          <a:xfrm>
            <a:off x="6554287" y="1738063"/>
            <a:ext cx="362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slipping under G and increasing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C9D3C-5474-4452-8CA7-DD708EB08ED1}"/>
              </a:ext>
            </a:extLst>
          </p:cNvPr>
          <p:cNvSpPr txBox="1"/>
          <p:nvPr/>
        </p:nvSpPr>
        <p:spPr>
          <a:xfrm>
            <a:off x="2761307" y="235390"/>
            <a:ext cx="475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mostly works now except for rare  mistakes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BAF23E-D4C7-4C49-9DDC-578469D1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4" y="2053891"/>
            <a:ext cx="6374815" cy="30817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38C24B-EBBB-44AF-92ED-0242EAB57F7C}"/>
              </a:ext>
            </a:extLst>
          </p:cNvPr>
          <p:cNvCxnSpPr/>
          <p:nvPr/>
        </p:nvCxnSpPr>
        <p:spPr>
          <a:xfrm>
            <a:off x="7034543" y="2770360"/>
            <a:ext cx="334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997EB3-BF52-4ED0-A0AB-84AE1BF0FF0F}"/>
              </a:ext>
            </a:extLst>
          </p:cNvPr>
          <p:cNvCxnSpPr/>
          <p:nvPr/>
        </p:nvCxnSpPr>
        <p:spPr>
          <a:xfrm>
            <a:off x="9432202" y="2770360"/>
            <a:ext cx="334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8BE9B8-E378-4556-BE9D-C83A0BED9C5F}"/>
              </a:ext>
            </a:extLst>
          </p:cNvPr>
          <p:cNvCxnSpPr/>
          <p:nvPr/>
        </p:nvCxnSpPr>
        <p:spPr>
          <a:xfrm>
            <a:off x="7034543" y="4335101"/>
            <a:ext cx="334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3D65B3-121A-47F8-8637-C99CE8D79F95}"/>
              </a:ext>
            </a:extLst>
          </p:cNvPr>
          <p:cNvCxnSpPr/>
          <p:nvPr/>
        </p:nvCxnSpPr>
        <p:spPr>
          <a:xfrm>
            <a:off x="9264713" y="4252111"/>
            <a:ext cx="334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BEEC94-8F1F-417C-BB7C-E692F0DD66C4}"/>
              </a:ext>
            </a:extLst>
          </p:cNvPr>
          <p:cNvSpPr txBox="1"/>
          <p:nvPr/>
        </p:nvSpPr>
        <p:spPr>
          <a:xfrm>
            <a:off x="10266630" y="453578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4CB25C-3BFE-4DBC-94B1-E53E651C0E7D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0D9F42-C11D-40C8-BC5C-976D3D42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70" y="977774"/>
            <a:ext cx="3461828" cy="21038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20D975-3B59-4E67-BB1A-F2266D6124FC}"/>
              </a:ext>
            </a:extLst>
          </p:cNvPr>
          <p:cNvSpPr txBox="1"/>
          <p:nvPr/>
        </p:nvSpPr>
        <p:spPr>
          <a:xfrm>
            <a:off x="47231" y="552393"/>
            <a:ext cx="36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Rough scan of transition: 20 min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785E0B-F5F0-4643-9497-CB4A4A9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567" y="5798564"/>
            <a:ext cx="2455831" cy="7203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17CB96-594D-44A2-8142-D63F7CCF7DD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426724" y="1922729"/>
            <a:ext cx="2127563" cy="179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DD812-71A3-42F5-996F-B062F80E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1" y="2502074"/>
            <a:ext cx="7552282" cy="353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F5AF1-FB9E-401F-A9CA-8C7BDFBF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6" y="347744"/>
            <a:ext cx="4553893" cy="23275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FBE0B3-8EF8-4214-BE8D-BE78304B8AA7}"/>
              </a:ext>
            </a:extLst>
          </p:cNvPr>
          <p:cNvCxnSpPr/>
          <p:nvPr/>
        </p:nvCxnSpPr>
        <p:spPr>
          <a:xfrm flipH="1">
            <a:off x="5142368" y="2218099"/>
            <a:ext cx="2009870" cy="239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50AEDB-BF6F-4BF2-AE17-06E8E72C1DA9}"/>
              </a:ext>
            </a:extLst>
          </p:cNvPr>
          <p:cNvSpPr txBox="1"/>
          <p:nvPr/>
        </p:nvSpPr>
        <p:spPr>
          <a:xfrm>
            <a:off x="478141" y="874623"/>
            <a:ext cx="596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other peak – but it disappears into noise at some point!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96E1F-8592-4FD5-BE40-9BB0E3B5E6B3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1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36FB5-748E-45CE-B68B-2A83F1A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61" y="1217598"/>
            <a:ext cx="3791720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DDDB4-24D6-4FDE-AE0A-F626B63D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1497"/>
            <a:ext cx="3791720" cy="230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7B77C-485C-4124-B7DA-FDF9532F4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36" y="3773031"/>
            <a:ext cx="3791720" cy="23042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29F817-256D-4D34-A706-7C30B02B4A40}"/>
              </a:ext>
            </a:extLst>
          </p:cNvPr>
          <p:cNvCxnSpPr>
            <a:cxnSpLocks/>
          </p:cNvCxnSpPr>
          <p:nvPr/>
        </p:nvCxnSpPr>
        <p:spPr>
          <a:xfrm>
            <a:off x="4116976" y="5341544"/>
            <a:ext cx="708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2D8738-435F-4F0C-82BC-6AECFF2393F9}"/>
              </a:ext>
            </a:extLst>
          </p:cNvPr>
          <p:cNvCxnSpPr/>
          <p:nvPr/>
        </p:nvCxnSpPr>
        <p:spPr>
          <a:xfrm>
            <a:off x="3548036" y="3295461"/>
            <a:ext cx="562237" cy="20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84148F-5446-4F5D-AB5D-370A0A269FC1}"/>
              </a:ext>
            </a:extLst>
          </p:cNvPr>
          <p:cNvCxnSpPr/>
          <p:nvPr/>
        </p:nvCxnSpPr>
        <p:spPr>
          <a:xfrm flipH="1">
            <a:off x="4825497" y="3150606"/>
            <a:ext cx="2154725" cy="219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E15799-A19D-48E4-8225-AE6232042A6E}"/>
              </a:ext>
            </a:extLst>
          </p:cNvPr>
          <p:cNvSpPr txBox="1"/>
          <p:nvPr/>
        </p:nvSpPr>
        <p:spPr>
          <a:xfrm>
            <a:off x="3548036" y="479834"/>
            <a:ext cx="557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peak shifts by large amount (1:1) – strange effect!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6D1-839F-4D22-B8F8-5D1D7FC0381A}"/>
              </a:ext>
            </a:extLst>
          </p:cNvPr>
          <p:cNvSpPr txBox="1"/>
          <p:nvPr/>
        </p:nvSpPr>
        <p:spPr>
          <a:xfrm>
            <a:off x="1421394" y="6192570"/>
            <a:ext cx="732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for later, and change 5-gate voltages for now to reduce coupling!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00CE6-0658-447A-9AFF-04E09EAA389D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45DFA-F2DB-499C-B26C-A33A7D1D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60" y="1547160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F1A60-079F-4239-9A49-69D87A42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22" y="3616766"/>
            <a:ext cx="3791720" cy="2304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13C89-279D-43FA-BE0A-8C01181A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08" y="1222184"/>
            <a:ext cx="3270484" cy="1388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31211-E711-4E89-81CB-2B6B45C6FFFE}"/>
              </a:ext>
            </a:extLst>
          </p:cNvPr>
          <p:cNvSpPr txBox="1"/>
          <p:nvPr/>
        </p:nvSpPr>
        <p:spPr>
          <a:xfrm>
            <a:off x="230909" y="1174770"/>
            <a:ext cx="90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Vgcs</a:t>
            </a:r>
            <a:r>
              <a:rPr lang="en-US" dirty="0"/>
              <a:t>=-3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EF90E-FA66-4F83-BC59-8011E17BA4A3}"/>
              </a:ext>
            </a:extLst>
          </p:cNvPr>
          <p:cNvSpPr txBox="1"/>
          <p:nvPr/>
        </p:nvSpPr>
        <p:spPr>
          <a:xfrm>
            <a:off x="286327" y="1546879"/>
            <a:ext cx="105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Vg1=+0.6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A70E6-7DBF-47B6-ACAB-B5F20ADC3897}"/>
              </a:ext>
            </a:extLst>
          </p:cNvPr>
          <p:cNvSpPr txBox="1"/>
          <p:nvPr/>
        </p:nvSpPr>
        <p:spPr>
          <a:xfrm>
            <a:off x="286327" y="1916211"/>
            <a:ext cx="105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Vg3=+1.1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144DE-7927-4400-9B32-1E57043A5F25}"/>
              </a:ext>
            </a:extLst>
          </p:cNvPr>
          <p:cNvSpPr txBox="1"/>
          <p:nvPr/>
        </p:nvSpPr>
        <p:spPr>
          <a:xfrm>
            <a:off x="306249" y="2285543"/>
            <a:ext cx="7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Vg5=0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377F4-046D-4DEF-8BFE-1D9BB65C802D}"/>
              </a:ext>
            </a:extLst>
          </p:cNvPr>
          <p:cNvSpPr txBox="1"/>
          <p:nvPr/>
        </p:nvSpPr>
        <p:spPr>
          <a:xfrm>
            <a:off x="286327" y="2654875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Vg,24: sweep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B63A9-2503-47FD-91FB-8ECCF1FB1604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AF111-7A0E-434F-B96C-7CA932183C79}"/>
              </a:ext>
            </a:extLst>
          </p:cNvPr>
          <p:cNvSpPr txBox="1"/>
          <p:nvPr/>
        </p:nvSpPr>
        <p:spPr>
          <a:xfrm>
            <a:off x="6319319" y="4354717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6h per </a:t>
            </a:r>
            <a:r>
              <a:rPr lang="en-US" dirty="0" err="1"/>
              <a:t>meas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2A5966-7A0B-4B2A-89EB-BEFA52C789BA}"/>
              </a:ext>
            </a:extLst>
          </p:cNvPr>
          <p:cNvCxnSpPr>
            <a:cxnSpLocks/>
          </p:cNvCxnSpPr>
          <p:nvPr/>
        </p:nvCxnSpPr>
        <p:spPr>
          <a:xfrm flipV="1">
            <a:off x="1997713" y="1711105"/>
            <a:ext cx="6702667" cy="392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54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8234C-F534-4FBE-8E58-D93B3A48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46" y="1525415"/>
            <a:ext cx="4171966" cy="230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32389-D104-4AA9-8178-1F8528F5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61" y="1324022"/>
            <a:ext cx="5066923" cy="2707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20822-1B58-45B1-BAEF-63FAFF4B54B0}"/>
              </a:ext>
            </a:extLst>
          </p:cNvPr>
          <p:cNvSpPr txBox="1"/>
          <p:nvPr/>
        </p:nvSpPr>
        <p:spPr>
          <a:xfrm>
            <a:off x="7100" y="-607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20mK, SL </a:t>
            </a:r>
            <a:r>
              <a:rPr lang="en-US" dirty="0" err="1"/>
              <a:t>gnd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E11AD-DAB6-4CA0-9C33-AB904EEF9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20" y="4031100"/>
            <a:ext cx="4823147" cy="2304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EE794A-4EB7-4956-BDC5-5289C025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192" y="4180438"/>
            <a:ext cx="3791720" cy="23042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28261-23AF-43E4-ACA1-FA7C772EBBD7}"/>
              </a:ext>
            </a:extLst>
          </p:cNvPr>
          <p:cNvCxnSpPr/>
          <p:nvPr/>
        </p:nvCxnSpPr>
        <p:spPr>
          <a:xfrm flipH="1">
            <a:off x="4255129" y="901904"/>
            <a:ext cx="866783" cy="89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507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CC6AE-69F5-4F18-B4D9-2FBA3A23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" y="1522472"/>
            <a:ext cx="11594616" cy="381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1C7B2-2511-4411-A55B-87F31A82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31" y="5335528"/>
            <a:ext cx="4572638" cy="138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06D0D-8710-4406-9B72-2FEFA5D1C6FD}"/>
              </a:ext>
            </a:extLst>
          </p:cNvPr>
          <p:cNvSpPr txBox="1"/>
          <p:nvPr/>
        </p:nvSpPr>
        <p:spPr>
          <a:xfrm>
            <a:off x="7242772" y="6111089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 time 6 min</a:t>
            </a:r>
          </a:p>
        </p:txBody>
      </p:sp>
    </p:spTree>
    <p:extLst>
      <p:ext uri="{BB962C8B-B14F-4D97-AF65-F5344CB8AC3E}">
        <p14:creationId xmlns:p14="http://schemas.microsoft.com/office/powerpoint/2010/main" val="277005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92464-A1E0-47CB-AEDB-EA5D25046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9807"/>
            <a:ext cx="10515600" cy="3458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5BF54-8F5E-4A75-8F51-5A2B1F24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45" y="5190892"/>
            <a:ext cx="480127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87126-8896-4D01-B997-78893120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" y="589965"/>
            <a:ext cx="5611483" cy="184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7B122-D611-49F3-8C09-0FB5A5BD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1" y="2482359"/>
            <a:ext cx="2620644" cy="946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5AF48-ACE8-4248-A896-7786F6CEB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05" y="360526"/>
            <a:ext cx="4931674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8A3A-3116-4109-9671-BF5B4DDCB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33" y="2749989"/>
            <a:ext cx="2314898" cy="790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292553-5CEC-4C57-832F-656B8E8B296C}"/>
              </a:ext>
            </a:extLst>
          </p:cNvPr>
          <p:cNvSpPr txBox="1"/>
          <p:nvPr/>
        </p:nvSpPr>
        <p:spPr>
          <a:xfrm>
            <a:off x="10084502" y="2565323"/>
            <a:ext cx="11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 repeat</a:t>
            </a:r>
          </a:p>
        </p:txBody>
      </p:sp>
    </p:spTree>
    <p:extLst>
      <p:ext uri="{BB962C8B-B14F-4D97-AF65-F5344CB8AC3E}">
        <p14:creationId xmlns:p14="http://schemas.microsoft.com/office/powerpoint/2010/main" val="233200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2717C-9C2F-4007-917C-0F579D95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4" y="1631114"/>
            <a:ext cx="11594616" cy="3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27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36F96-19FC-4DC7-BB3F-5C6232FD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13" y="1765426"/>
            <a:ext cx="8193625" cy="4979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7A9A12-F3ED-4FE3-BD77-58CB7AF87C8E}"/>
              </a:ext>
            </a:extLst>
          </p:cNvPr>
          <p:cNvSpPr txBox="1"/>
          <p:nvPr/>
        </p:nvSpPr>
        <p:spPr>
          <a:xfrm>
            <a:off x="3857105" y="274320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DA1AA-16CC-4632-828F-1BA626CA7D71}"/>
              </a:ext>
            </a:extLst>
          </p:cNvPr>
          <p:cNvSpPr txBox="1"/>
          <p:nvPr/>
        </p:nvSpPr>
        <p:spPr>
          <a:xfrm rot="16200000">
            <a:off x="2299355" y="4013260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</p:spTree>
    <p:extLst>
      <p:ext uri="{BB962C8B-B14F-4D97-AF65-F5344CB8AC3E}">
        <p14:creationId xmlns:p14="http://schemas.microsoft.com/office/powerpoint/2010/main" val="278989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46DF-FE86-42E5-B6D2-307959EA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s-ES" dirty="0"/>
              <a:t>At 20mK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4A3D5F-E585-4795-87F2-2DDA08D0D445}"/>
              </a:ext>
            </a:extLst>
          </p:cNvPr>
          <p:cNvGrpSpPr/>
          <p:nvPr/>
        </p:nvGrpSpPr>
        <p:grpSpPr>
          <a:xfrm>
            <a:off x="55587" y="944247"/>
            <a:ext cx="3261772" cy="3042962"/>
            <a:chOff x="1431735" y="1497195"/>
            <a:chExt cx="4820323" cy="4132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B9844-900A-4F67-A802-21B32CF00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1735" y="1866527"/>
              <a:ext cx="4820323" cy="3762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FD276-E513-41D9-9091-8EB5447C9134}"/>
                </a:ext>
              </a:extLst>
            </p:cNvPr>
            <p:cNvSpPr txBox="1"/>
            <p:nvPr/>
          </p:nvSpPr>
          <p:spPr>
            <a:xfrm>
              <a:off x="2987040" y="149719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B95FAE-7C7A-4246-B6D4-D10BF0C31AC4}"/>
              </a:ext>
            </a:extLst>
          </p:cNvPr>
          <p:cNvSpPr txBox="1"/>
          <p:nvPr/>
        </p:nvSpPr>
        <p:spPr>
          <a:xfrm>
            <a:off x="8641339" y="81522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DAA6B-2D1C-4ADC-AF8C-B6ADD890F42B}"/>
              </a:ext>
            </a:extLst>
          </p:cNvPr>
          <p:cNvSpPr txBox="1"/>
          <p:nvPr/>
        </p:nvSpPr>
        <p:spPr>
          <a:xfrm>
            <a:off x="1889072" y="4216144"/>
            <a:ext cx="47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g4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E418C-60BC-4630-AB66-9D7B67341983}"/>
              </a:ext>
            </a:extLst>
          </p:cNvPr>
          <p:cNvSpPr txBox="1"/>
          <p:nvPr/>
        </p:nvSpPr>
        <p:spPr>
          <a:xfrm>
            <a:off x="4297004" y="4240253"/>
            <a:ext cx="47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g5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5855D1-7995-464D-A9AF-C0474229AF81}"/>
              </a:ext>
            </a:extLst>
          </p:cNvPr>
          <p:cNvGrpSpPr/>
          <p:nvPr/>
        </p:nvGrpSpPr>
        <p:grpSpPr>
          <a:xfrm>
            <a:off x="3581767" y="910031"/>
            <a:ext cx="3403527" cy="3070458"/>
            <a:chOff x="6606220" y="1099925"/>
            <a:chExt cx="4782217" cy="4246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CF62CC-9F9A-40E2-92A8-98F1718D3106}"/>
                </a:ext>
              </a:extLst>
            </p:cNvPr>
            <p:cNvSpPr txBox="1"/>
            <p:nvPr/>
          </p:nvSpPr>
          <p:spPr>
            <a:xfrm>
              <a:off x="8132031" y="1099925"/>
              <a:ext cx="972131" cy="510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C8EB8E-4B8B-48EE-832C-07E147A1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6220" y="1593543"/>
              <a:ext cx="4782217" cy="375337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3DFC5-3706-4D0E-BBB8-AD0557B27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01" y="1279363"/>
            <a:ext cx="3537579" cy="2770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8462DB-14A4-4B38-A674-2C8E0AE76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42" y="4585476"/>
            <a:ext cx="3160187" cy="24968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58502D-A03D-491F-8413-255536A3C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800" y="4487381"/>
            <a:ext cx="3403527" cy="2693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DC0338-D3F0-4E6F-B9DC-981A55F93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32" y="5025187"/>
            <a:ext cx="4081556" cy="1617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2A431-3C2A-4C0A-8FE2-BA5D1EF26BFE}"/>
              </a:ext>
            </a:extLst>
          </p:cNvPr>
          <p:cNvSpPr txBox="1"/>
          <p:nvPr/>
        </p:nvSpPr>
        <p:spPr>
          <a:xfrm>
            <a:off x="9460871" y="45854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3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3A6C4-FEF0-44BA-951F-3869D0E4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" y="1522472"/>
            <a:ext cx="11594616" cy="3813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5331E-E9D8-435E-AEF3-217C9EFE5097}"/>
              </a:ext>
            </a:extLst>
          </p:cNvPr>
          <p:cNvSpPr txBox="1"/>
          <p:nvPr/>
        </p:nvSpPr>
        <p:spPr>
          <a:xfrm>
            <a:off x="3857105" y="274320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592F-7259-4A41-817F-5E8E764B776F}"/>
              </a:ext>
            </a:extLst>
          </p:cNvPr>
          <p:cNvSpPr txBox="1"/>
          <p:nvPr/>
        </p:nvSpPr>
        <p:spPr>
          <a:xfrm rot="16200000">
            <a:off x="-349700" y="3244334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</p:spTree>
    <p:extLst>
      <p:ext uri="{BB962C8B-B14F-4D97-AF65-F5344CB8AC3E}">
        <p14:creationId xmlns:p14="http://schemas.microsoft.com/office/powerpoint/2010/main" val="315687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E7FF-8E41-4F72-955C-2ACF4ACA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6" y="92025"/>
            <a:ext cx="8863416" cy="291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86FA2-00E3-43E3-9E2D-0C17274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5" y="3006887"/>
            <a:ext cx="12421569" cy="4085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AF18D-085B-419A-A3C4-F85635EA9AEC}"/>
              </a:ext>
            </a:extLst>
          </p:cNvPr>
          <p:cNvSpPr txBox="1"/>
          <p:nvPr/>
        </p:nvSpPr>
        <p:spPr>
          <a:xfrm>
            <a:off x="6096000" y="0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7E21B-B7C2-4B51-AD34-AE6E088BF69A}"/>
              </a:ext>
            </a:extLst>
          </p:cNvPr>
          <p:cNvSpPr txBox="1"/>
          <p:nvPr/>
        </p:nvSpPr>
        <p:spPr>
          <a:xfrm rot="16200000">
            <a:off x="-313237" y="1503444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FB78-7138-43DC-A5BA-4D14F05B61DF}"/>
              </a:ext>
            </a:extLst>
          </p:cNvPr>
          <p:cNvSpPr txBox="1"/>
          <p:nvPr/>
        </p:nvSpPr>
        <p:spPr>
          <a:xfrm rot="16200000">
            <a:off x="-313238" y="4719842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</p:spTree>
    <p:extLst>
      <p:ext uri="{BB962C8B-B14F-4D97-AF65-F5344CB8AC3E}">
        <p14:creationId xmlns:p14="http://schemas.microsoft.com/office/powerpoint/2010/main" val="185221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70F35-98F9-44DF-B70F-8AC6D8F7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7" y="474986"/>
            <a:ext cx="10221434" cy="3361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A5DD4-8F74-48A8-8218-046C8F2E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4" y="3578718"/>
            <a:ext cx="9361356" cy="3078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491AA-56EF-4FF9-9713-8AF0016CB316}"/>
              </a:ext>
            </a:extLst>
          </p:cNvPr>
          <p:cNvSpPr txBox="1"/>
          <p:nvPr/>
        </p:nvSpPr>
        <p:spPr>
          <a:xfrm>
            <a:off x="2759825" y="-57029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8E7A-C2E9-4B96-8060-BDA24AF2E8FC}"/>
              </a:ext>
            </a:extLst>
          </p:cNvPr>
          <p:cNvSpPr txBox="1"/>
          <p:nvPr/>
        </p:nvSpPr>
        <p:spPr>
          <a:xfrm rot="16200000">
            <a:off x="-352405" y="1971052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54E3D-4344-49B0-933E-98779E07FD72}"/>
              </a:ext>
            </a:extLst>
          </p:cNvPr>
          <p:cNvSpPr txBox="1"/>
          <p:nvPr/>
        </p:nvSpPr>
        <p:spPr>
          <a:xfrm rot="16200000">
            <a:off x="287637" y="4933360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</p:spTree>
    <p:extLst>
      <p:ext uri="{BB962C8B-B14F-4D97-AF65-F5344CB8AC3E}">
        <p14:creationId xmlns:p14="http://schemas.microsoft.com/office/powerpoint/2010/main" val="2564750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458B0-FBCE-4A5E-B607-207EABF8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0" y="798195"/>
            <a:ext cx="12053383" cy="396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8A246-AAB8-4D87-B5B0-70EB4733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7" y="4149878"/>
            <a:ext cx="4349788" cy="2643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BD78D-04CC-4102-A74A-DCDD4BFD402E}"/>
              </a:ext>
            </a:extLst>
          </p:cNvPr>
          <p:cNvSpPr txBox="1"/>
          <p:nvPr/>
        </p:nvSpPr>
        <p:spPr>
          <a:xfrm>
            <a:off x="2759825" y="-57029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7D2AB-7BC5-4AFA-96E9-04B0F52ECFA2}"/>
              </a:ext>
            </a:extLst>
          </p:cNvPr>
          <p:cNvSpPr txBox="1"/>
          <p:nvPr/>
        </p:nvSpPr>
        <p:spPr>
          <a:xfrm rot="16200000">
            <a:off x="-386401" y="2523456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7A5C4-6ECA-4792-9531-0AADE5EA6ADB}"/>
              </a:ext>
            </a:extLst>
          </p:cNvPr>
          <p:cNvSpPr txBox="1"/>
          <p:nvPr/>
        </p:nvSpPr>
        <p:spPr>
          <a:xfrm rot="16200000">
            <a:off x="-216396" y="5286932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E0A808-1376-481F-9B0B-CF8C64ED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021" y="4625575"/>
            <a:ext cx="3791720" cy="2304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9B7DF-7D67-4DD2-BCB0-82DC0CC35F67}"/>
              </a:ext>
            </a:extLst>
          </p:cNvPr>
          <p:cNvSpPr txBox="1"/>
          <p:nvPr/>
        </p:nvSpPr>
        <p:spPr>
          <a:xfrm rot="16200000">
            <a:off x="5625629" y="5484613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550F2-1389-4975-9247-35C9743EE8B9}"/>
              </a:ext>
            </a:extLst>
          </p:cNvPr>
          <p:cNvSpPr txBox="1"/>
          <p:nvPr/>
        </p:nvSpPr>
        <p:spPr>
          <a:xfrm>
            <a:off x="5054138" y="5187142"/>
            <a:ext cx="82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Weird!</a:t>
            </a:r>
          </a:p>
        </p:txBody>
      </p:sp>
    </p:spTree>
    <p:extLst>
      <p:ext uri="{BB962C8B-B14F-4D97-AF65-F5344CB8AC3E}">
        <p14:creationId xmlns:p14="http://schemas.microsoft.com/office/powerpoint/2010/main" val="3560607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7253F-E423-46CE-BB35-E32653F8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24" y="570192"/>
            <a:ext cx="4704176" cy="2858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9ECEE-D1E9-447E-920C-A7B031E7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38" y="3686889"/>
            <a:ext cx="3791720" cy="230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8F8FF-56BF-4D62-99EF-E5F8F096BF1A}"/>
              </a:ext>
            </a:extLst>
          </p:cNvPr>
          <p:cNvSpPr txBox="1"/>
          <p:nvPr/>
        </p:nvSpPr>
        <p:spPr>
          <a:xfrm>
            <a:off x="2759825" y="-57029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68359-F536-4808-90DB-CF5880F80B0A}"/>
              </a:ext>
            </a:extLst>
          </p:cNvPr>
          <p:cNvSpPr txBox="1"/>
          <p:nvPr/>
        </p:nvSpPr>
        <p:spPr>
          <a:xfrm rot="16200000">
            <a:off x="337032" y="1896922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6C797-A3FA-4310-A139-E7B58FB181E3}"/>
              </a:ext>
            </a:extLst>
          </p:cNvPr>
          <p:cNvSpPr txBox="1"/>
          <p:nvPr/>
        </p:nvSpPr>
        <p:spPr>
          <a:xfrm rot="16200000">
            <a:off x="691246" y="4530056"/>
            <a:ext cx="12967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g2andg4</a:t>
            </a:r>
          </a:p>
        </p:txBody>
      </p:sp>
    </p:spTree>
    <p:extLst>
      <p:ext uri="{BB962C8B-B14F-4D97-AF65-F5344CB8AC3E}">
        <p14:creationId xmlns:p14="http://schemas.microsoft.com/office/powerpoint/2010/main" val="395758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0FC61-13D2-4CEB-AA8E-103EB12E2E69}"/>
              </a:ext>
            </a:extLst>
          </p:cNvPr>
          <p:cNvSpPr txBox="1"/>
          <p:nvPr/>
        </p:nvSpPr>
        <p:spPr>
          <a:xfrm>
            <a:off x="479505" y="-62880"/>
            <a:ext cx="24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220323 6:30pm SL float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4E143-F435-42ED-92D3-9A44BAB2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1529542"/>
            <a:ext cx="5683508" cy="345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46B9C-AC9B-4B38-B5DD-DDA01C3674BD}"/>
              </a:ext>
            </a:extLst>
          </p:cNvPr>
          <p:cNvSpPr txBox="1"/>
          <p:nvPr/>
        </p:nvSpPr>
        <p:spPr>
          <a:xfrm>
            <a:off x="3906982" y="4592783"/>
            <a:ext cx="1845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D9427-10BD-43BE-B05A-455EBFD0AF9E}"/>
              </a:ext>
            </a:extLst>
          </p:cNvPr>
          <p:cNvSpPr txBox="1"/>
          <p:nvPr/>
        </p:nvSpPr>
        <p:spPr>
          <a:xfrm>
            <a:off x="3723792" y="548666"/>
            <a:ext cx="443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diagrams with new code:-2 to -1.5V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6E6E1-D009-4431-A452-F57F9D8E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934" y="2185413"/>
            <a:ext cx="3961333" cy="2407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4D68A-3CB6-47CE-B19C-AF3064EC4764}"/>
              </a:ext>
            </a:extLst>
          </p:cNvPr>
          <p:cNvSpPr txBox="1"/>
          <p:nvPr/>
        </p:nvSpPr>
        <p:spPr>
          <a:xfrm>
            <a:off x="8312727" y="1816081"/>
            <a:ext cx="13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 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6C852-0E86-487B-86A1-5E6AA58CE647}"/>
              </a:ext>
            </a:extLst>
          </p:cNvPr>
          <p:cNvSpPr txBox="1"/>
          <p:nvPr/>
        </p:nvSpPr>
        <p:spPr>
          <a:xfrm>
            <a:off x="9011876" y="4418833"/>
            <a:ext cx="1845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3A42D-1FE2-4A4B-9572-5CB86FAD4FE3}"/>
              </a:ext>
            </a:extLst>
          </p:cNvPr>
          <p:cNvSpPr/>
          <p:nvPr/>
        </p:nvSpPr>
        <p:spPr>
          <a:xfrm>
            <a:off x="5342467" y="5361669"/>
            <a:ext cx="228600" cy="804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E7E10-1784-4212-A20E-1CA6BAC1F2C4}"/>
              </a:ext>
            </a:extLst>
          </p:cNvPr>
          <p:cNvSpPr/>
          <p:nvPr/>
        </p:nvSpPr>
        <p:spPr>
          <a:xfrm>
            <a:off x="4292600" y="5321075"/>
            <a:ext cx="355600" cy="88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483283-2748-4316-9822-ADEC4E86B37F}"/>
              </a:ext>
            </a:extLst>
          </p:cNvPr>
          <p:cNvSpPr/>
          <p:nvPr/>
        </p:nvSpPr>
        <p:spPr>
          <a:xfrm>
            <a:off x="7391402" y="5301872"/>
            <a:ext cx="355600" cy="885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2686E5-9C15-464A-8D6D-FF01A73E4881}"/>
              </a:ext>
            </a:extLst>
          </p:cNvPr>
          <p:cNvCxnSpPr>
            <a:endCxn id="3" idx="0"/>
          </p:cNvCxnSpPr>
          <p:nvPr/>
        </p:nvCxnSpPr>
        <p:spPr>
          <a:xfrm flipH="1">
            <a:off x="5456767" y="5301872"/>
            <a:ext cx="1934635" cy="59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8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0EFAD-FCC8-4982-8CDF-AB902437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9" y="550827"/>
            <a:ext cx="4736041" cy="2878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3321D-7BCB-4FAD-8E2F-215686A6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3" y="3580290"/>
            <a:ext cx="4213013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C26F16-26C1-4A4C-A54E-E5677E056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133" y="837766"/>
            <a:ext cx="3915209" cy="2379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D50D3-B0A7-4452-98C8-E0C92F1EDED6}"/>
              </a:ext>
            </a:extLst>
          </p:cNvPr>
          <p:cNvSpPr txBox="1"/>
          <p:nvPr/>
        </p:nvSpPr>
        <p:spPr>
          <a:xfrm>
            <a:off x="3507661" y="30205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diagrams with CS: -1.5 to -1V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1951B-9E33-4A14-A31B-8574572F3800}"/>
              </a:ext>
            </a:extLst>
          </p:cNvPr>
          <p:cNvSpPr txBox="1"/>
          <p:nvPr/>
        </p:nvSpPr>
        <p:spPr>
          <a:xfrm>
            <a:off x="1936865" y="5955944"/>
            <a:ext cx="1845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03DA30-F7D1-4230-96BB-417DD376A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27" y="3208712"/>
            <a:ext cx="2057563" cy="125041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A4AE78-F3A5-4D7D-BAA1-6408E1753DC7}"/>
              </a:ext>
            </a:extLst>
          </p:cNvPr>
          <p:cNvCxnSpPr/>
          <p:nvPr/>
        </p:nvCxnSpPr>
        <p:spPr>
          <a:xfrm>
            <a:off x="8537171" y="1130531"/>
            <a:ext cx="551171" cy="2011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F0DCC50-19BD-4D7C-B2B5-920FD93D5D52}"/>
              </a:ext>
            </a:extLst>
          </p:cNvPr>
          <p:cNvSpPr/>
          <p:nvPr/>
        </p:nvSpPr>
        <p:spPr>
          <a:xfrm>
            <a:off x="8436427" y="997527"/>
            <a:ext cx="242060" cy="299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7CC10-9FC3-4D79-93CA-F73D3D35C69B}"/>
              </a:ext>
            </a:extLst>
          </p:cNvPr>
          <p:cNvSpPr txBox="1"/>
          <p:nvPr/>
        </p:nvSpPr>
        <p:spPr>
          <a:xfrm>
            <a:off x="7730308" y="4675784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diagonal scan on </a:t>
            </a:r>
            <a:r>
              <a:rPr lang="en-US" dirty="0" err="1"/>
              <a:t>lside</a:t>
            </a:r>
            <a:r>
              <a:rPr lang="en-US" dirty="0"/>
              <a:t> before last</a:t>
            </a:r>
          </a:p>
        </p:txBody>
      </p:sp>
    </p:spTree>
    <p:extLst>
      <p:ext uri="{BB962C8B-B14F-4D97-AF65-F5344CB8AC3E}">
        <p14:creationId xmlns:p14="http://schemas.microsoft.com/office/powerpoint/2010/main" val="1293037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1BF40-8174-4014-B78B-3C0D58A4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25" y="751466"/>
            <a:ext cx="4741015" cy="2881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4A7D9-31EC-465A-872D-1928524A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41" y="3429000"/>
            <a:ext cx="7353979" cy="2418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6A2D4-6EE5-4546-8AB1-D86E3C74FF20}"/>
              </a:ext>
            </a:extLst>
          </p:cNvPr>
          <p:cNvSpPr txBox="1"/>
          <p:nvPr/>
        </p:nvSpPr>
        <p:spPr>
          <a:xfrm>
            <a:off x="3507661" y="30205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diagrams with CS: -1 to -0.5V</a:t>
            </a:r>
          </a:p>
        </p:txBody>
      </p:sp>
    </p:spTree>
    <p:extLst>
      <p:ext uri="{BB962C8B-B14F-4D97-AF65-F5344CB8AC3E}">
        <p14:creationId xmlns:p14="http://schemas.microsoft.com/office/powerpoint/2010/main" val="301910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B8603-BC27-450D-A882-91516A9A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5" y="3864585"/>
            <a:ext cx="3791720" cy="230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64EC8-9A70-4BFD-9EF5-DC0DE6EE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78" y="3864585"/>
            <a:ext cx="3791720" cy="230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5FE49-C6E4-4C1B-8EFA-EF666C37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85" y="689122"/>
            <a:ext cx="4405887" cy="2677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59FEF-F7C2-46A7-883A-A77A58039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35" y="825410"/>
            <a:ext cx="7224327" cy="2375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0FB3D-7AE8-4C88-AFD7-A478CAEF2884}"/>
              </a:ext>
            </a:extLst>
          </p:cNvPr>
          <p:cNvSpPr txBox="1"/>
          <p:nvPr/>
        </p:nvSpPr>
        <p:spPr>
          <a:xfrm>
            <a:off x="8861367" y="472162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2D7933-B4B4-4B26-9667-1FF9DF71AF4F}"/>
              </a:ext>
            </a:extLst>
          </p:cNvPr>
          <p:cNvCxnSpPr>
            <a:cxnSpLocks/>
          </p:cNvCxnSpPr>
          <p:nvPr/>
        </p:nvCxnSpPr>
        <p:spPr>
          <a:xfrm flipH="1">
            <a:off x="4006735" y="2751513"/>
            <a:ext cx="5070763" cy="111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B1E96-70CC-42C9-A935-BC737FCC961C}"/>
              </a:ext>
            </a:extLst>
          </p:cNvPr>
          <p:cNvCxnSpPr/>
          <p:nvPr/>
        </p:nvCxnSpPr>
        <p:spPr>
          <a:xfrm flipH="1">
            <a:off x="6625244" y="2901142"/>
            <a:ext cx="2527069" cy="1055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B96F7C-D23D-4F93-A63E-5B93BBBC666F}"/>
              </a:ext>
            </a:extLst>
          </p:cNvPr>
          <p:cNvSpPr txBox="1"/>
          <p:nvPr/>
        </p:nvSpPr>
        <p:spPr>
          <a:xfrm>
            <a:off x="1622834" y="3402980"/>
            <a:ext cx="30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Confirming with </a:t>
            </a:r>
            <a:r>
              <a:rPr lang="en-US" dirty="0" err="1"/>
              <a:t>peaksweep</a:t>
            </a:r>
            <a:r>
              <a:rPr lang="en-US" dirty="0"/>
              <a:t>??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A2218A-C1EF-4508-88FC-31CA756A136B}"/>
              </a:ext>
            </a:extLst>
          </p:cNvPr>
          <p:cNvCxnSpPr/>
          <p:nvPr/>
        </p:nvCxnSpPr>
        <p:spPr>
          <a:xfrm>
            <a:off x="6811438" y="989215"/>
            <a:ext cx="0" cy="200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F570CE-35F7-45B0-9A8E-39F4738F75E1}"/>
              </a:ext>
            </a:extLst>
          </p:cNvPr>
          <p:cNvSpPr txBox="1"/>
          <p:nvPr/>
        </p:nvSpPr>
        <p:spPr>
          <a:xfrm rot="16200000">
            <a:off x="316851" y="4721629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CE12B-228D-4951-AF6C-A6FBD92ABDF8}"/>
              </a:ext>
            </a:extLst>
          </p:cNvPr>
          <p:cNvSpPr txBox="1"/>
          <p:nvPr/>
        </p:nvSpPr>
        <p:spPr>
          <a:xfrm rot="16200000">
            <a:off x="4408112" y="4832065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473FE-2B3D-4E64-B662-B279C09A661F}"/>
              </a:ext>
            </a:extLst>
          </p:cNvPr>
          <p:cNvSpPr txBox="1"/>
          <p:nvPr/>
        </p:nvSpPr>
        <p:spPr>
          <a:xfrm>
            <a:off x="3507661" y="30205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diagrams with CS: -1 to -0.5V</a:t>
            </a:r>
          </a:p>
        </p:txBody>
      </p:sp>
    </p:spTree>
    <p:extLst>
      <p:ext uri="{BB962C8B-B14F-4D97-AF65-F5344CB8AC3E}">
        <p14:creationId xmlns:p14="http://schemas.microsoft.com/office/powerpoint/2010/main" val="3272326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C3B35-D131-4786-B1C9-22EC6339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60" y="1585157"/>
            <a:ext cx="5431547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C7429-9CCF-4AC2-A1AA-405E41E7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31" y="5095702"/>
            <a:ext cx="2559272" cy="1555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397CB-072A-4C39-A5D2-E033ADFD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639" y="912852"/>
            <a:ext cx="3524529" cy="2141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ED475F-DEDA-42EC-9AC2-3EF1636BD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913" y="4881503"/>
            <a:ext cx="3791720" cy="2304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83CDD5-C0A2-4688-B72E-13E3C1610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62" y="4581146"/>
            <a:ext cx="3791720" cy="23042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0E1AFF-83AD-4F30-B39D-DA07125C8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79"/>
          <a:stretch/>
        </p:blipFill>
        <p:spPr>
          <a:xfrm>
            <a:off x="564708" y="1762298"/>
            <a:ext cx="2760383" cy="230429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B9077D-1467-41F0-89BD-0D9A1305B9D4}"/>
              </a:ext>
            </a:extLst>
          </p:cNvPr>
          <p:cNvCxnSpPr/>
          <p:nvPr/>
        </p:nvCxnSpPr>
        <p:spPr>
          <a:xfrm>
            <a:off x="1205345" y="2086495"/>
            <a:ext cx="83128" cy="168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6DA335-A629-41EA-8E1C-8910637C1E97}"/>
              </a:ext>
            </a:extLst>
          </p:cNvPr>
          <p:cNvCxnSpPr/>
          <p:nvPr/>
        </p:nvCxnSpPr>
        <p:spPr>
          <a:xfrm>
            <a:off x="1517096" y="2049922"/>
            <a:ext cx="83128" cy="168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2700EF-830A-4B11-9CA1-86CA473F9864}"/>
              </a:ext>
            </a:extLst>
          </p:cNvPr>
          <p:cNvCxnSpPr/>
          <p:nvPr/>
        </p:nvCxnSpPr>
        <p:spPr>
          <a:xfrm>
            <a:off x="1845982" y="2049922"/>
            <a:ext cx="83128" cy="168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5DCA8C-210D-4CC3-8242-3AC44A456485}"/>
              </a:ext>
            </a:extLst>
          </p:cNvPr>
          <p:cNvCxnSpPr/>
          <p:nvPr/>
        </p:nvCxnSpPr>
        <p:spPr>
          <a:xfrm>
            <a:off x="2133304" y="2070702"/>
            <a:ext cx="83128" cy="168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D8C502-F60A-42D3-B1C7-4F37D7FA36F6}"/>
              </a:ext>
            </a:extLst>
          </p:cNvPr>
          <p:cNvCxnSpPr/>
          <p:nvPr/>
        </p:nvCxnSpPr>
        <p:spPr>
          <a:xfrm>
            <a:off x="2400311" y="2049921"/>
            <a:ext cx="83128" cy="168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DB60CE-555B-41CA-ACBD-5653EAB467CD}"/>
              </a:ext>
            </a:extLst>
          </p:cNvPr>
          <p:cNvCxnSpPr/>
          <p:nvPr/>
        </p:nvCxnSpPr>
        <p:spPr>
          <a:xfrm flipH="1">
            <a:off x="8337665" y="1512916"/>
            <a:ext cx="1795550" cy="46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D37E84-DD94-4D84-B690-EF41FC4DBD7A}"/>
              </a:ext>
            </a:extLst>
          </p:cNvPr>
          <p:cNvCxnSpPr/>
          <p:nvPr/>
        </p:nvCxnSpPr>
        <p:spPr>
          <a:xfrm flipH="1" flipV="1">
            <a:off x="7980218" y="3168826"/>
            <a:ext cx="1080655" cy="225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4F7E7D-C399-430B-A28E-1AA39D0BFB48}"/>
              </a:ext>
            </a:extLst>
          </p:cNvPr>
          <p:cNvCxnSpPr/>
          <p:nvPr/>
        </p:nvCxnSpPr>
        <p:spPr>
          <a:xfrm flipV="1">
            <a:off x="5160694" y="3192087"/>
            <a:ext cx="2200447" cy="168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CA0489-FE14-4702-8BEC-2509AA599459}"/>
              </a:ext>
            </a:extLst>
          </p:cNvPr>
          <p:cNvCxnSpPr/>
          <p:nvPr/>
        </p:nvCxnSpPr>
        <p:spPr>
          <a:xfrm>
            <a:off x="7714211" y="1853738"/>
            <a:ext cx="0" cy="1778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075F88-9B3D-4E03-81E7-41FD18592738}"/>
              </a:ext>
            </a:extLst>
          </p:cNvPr>
          <p:cNvSpPr txBox="1"/>
          <p:nvPr/>
        </p:nvSpPr>
        <p:spPr>
          <a:xfrm rot="16200000">
            <a:off x="2712162" y="5548626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AAFDE-8DB8-4B89-B4D7-A373A97F8AEE}"/>
              </a:ext>
            </a:extLst>
          </p:cNvPr>
          <p:cNvSpPr txBox="1"/>
          <p:nvPr/>
        </p:nvSpPr>
        <p:spPr>
          <a:xfrm rot="16200000">
            <a:off x="6519245" y="5929073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Vg2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884B5-6E15-464E-A6C8-6C954A5726BA}"/>
              </a:ext>
            </a:extLst>
          </p:cNvPr>
          <p:cNvSpPr txBox="1"/>
          <p:nvPr/>
        </p:nvSpPr>
        <p:spPr>
          <a:xfrm>
            <a:off x="3507661" y="30205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diagrams with CS: -0.5 to 0V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E208B4-019E-4F19-BF9F-F00670F8B2E0}"/>
              </a:ext>
            </a:extLst>
          </p:cNvPr>
          <p:cNvSpPr txBox="1"/>
          <p:nvPr/>
        </p:nvSpPr>
        <p:spPr>
          <a:xfrm>
            <a:off x="3169362" y="3961691"/>
            <a:ext cx="30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Confirming with </a:t>
            </a:r>
            <a:r>
              <a:rPr lang="en-US" dirty="0" err="1"/>
              <a:t>peaksweep</a:t>
            </a:r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4526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78277-5E5F-4A9B-9F43-131EE78A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6" y="796194"/>
            <a:ext cx="3591469" cy="2182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A2E59F-D986-47D3-A500-91AE74CAC554}"/>
              </a:ext>
            </a:extLst>
          </p:cNvPr>
          <p:cNvSpPr txBox="1"/>
          <p:nvPr/>
        </p:nvSpPr>
        <p:spPr>
          <a:xfrm>
            <a:off x="679193" y="-181988"/>
            <a:ext cx="151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sensor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6E9E4-9B5D-48B5-887B-0DF7D364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17" y="364982"/>
            <a:ext cx="3270484" cy="1388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42EEAA-DA46-491B-AA86-1157765897E5}"/>
              </a:ext>
            </a:extLst>
          </p:cNvPr>
          <p:cNvSpPr txBox="1"/>
          <p:nvPr/>
        </p:nvSpPr>
        <p:spPr>
          <a:xfrm>
            <a:off x="2269623" y="3270359"/>
            <a:ext cx="13163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GCS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1173A-D9D8-4E89-8509-CD8AC3A17719}"/>
              </a:ext>
            </a:extLst>
          </p:cNvPr>
          <p:cNvSpPr txBox="1"/>
          <p:nvPr/>
        </p:nvSpPr>
        <p:spPr>
          <a:xfrm rot="16200000">
            <a:off x="-77905" y="1568369"/>
            <a:ext cx="1144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Voltage SL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890A19-C1F5-41A1-8824-63CF74C1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00" y="3587641"/>
            <a:ext cx="5032833" cy="2504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D1A687-8045-487D-B803-9297D3C9140A}"/>
              </a:ext>
            </a:extLst>
          </p:cNvPr>
          <p:cNvSpPr txBox="1"/>
          <p:nvPr/>
        </p:nvSpPr>
        <p:spPr>
          <a:xfrm>
            <a:off x="5228171" y="3244334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</a:t>
            </a:r>
            <a:r>
              <a:rPr lang="en-US" dirty="0" err="1"/>
              <a:t>Sl</a:t>
            </a:r>
            <a:r>
              <a:rPr lang="en-US" dirty="0"/>
              <a:t>= 16 mV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FD6646-DB50-47FB-94A5-EBD3790C9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452" y="4125426"/>
            <a:ext cx="4446279" cy="13349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7C369A-F5BB-4579-8374-24AE344C58EF}"/>
              </a:ext>
            </a:extLst>
          </p:cNvPr>
          <p:cNvSpPr/>
          <p:nvPr/>
        </p:nvSpPr>
        <p:spPr>
          <a:xfrm>
            <a:off x="9452919" y="364982"/>
            <a:ext cx="1556951" cy="289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641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1DD60-A232-498C-B045-0F9CD439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39" y="3415696"/>
            <a:ext cx="3791720" cy="230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606D6-98A8-4E70-ACD5-8DCC67EE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59" y="3539554"/>
            <a:ext cx="3791720" cy="2304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270DA-09C2-4E65-B65C-57B8880C025E}"/>
              </a:ext>
            </a:extLst>
          </p:cNvPr>
          <p:cNvSpPr txBox="1"/>
          <p:nvPr/>
        </p:nvSpPr>
        <p:spPr>
          <a:xfrm>
            <a:off x="1704108" y="3307629"/>
            <a:ext cx="31588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4C265-2CED-493D-8C7E-4E4173D6FC09}"/>
              </a:ext>
            </a:extLst>
          </p:cNvPr>
          <p:cNvCxnSpPr/>
          <p:nvPr/>
        </p:nvCxnSpPr>
        <p:spPr>
          <a:xfrm flipV="1">
            <a:off x="7032567" y="3840479"/>
            <a:ext cx="0" cy="167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4E3496D-C6B9-4102-82B4-C197BA93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39" y="747311"/>
            <a:ext cx="3791720" cy="230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36B2C-2BD0-4B02-938C-47A9EB153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327"/>
          <a:stretch/>
        </p:blipFill>
        <p:spPr>
          <a:xfrm>
            <a:off x="5307399" y="592654"/>
            <a:ext cx="3732980" cy="23758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912916-8949-4F4F-B4EA-11B156565BB5}"/>
              </a:ext>
            </a:extLst>
          </p:cNvPr>
          <p:cNvCxnSpPr/>
          <p:nvPr/>
        </p:nvCxnSpPr>
        <p:spPr>
          <a:xfrm>
            <a:off x="10631978" y="598516"/>
            <a:ext cx="0" cy="2319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0E376E-037B-4514-9F1D-062096DA0774}"/>
              </a:ext>
            </a:extLst>
          </p:cNvPr>
          <p:cNvSpPr txBox="1"/>
          <p:nvPr/>
        </p:nvSpPr>
        <p:spPr>
          <a:xfrm>
            <a:off x="10365971" y="330762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C8D0A-A223-4C23-8BD4-3677FB7D696A}"/>
              </a:ext>
            </a:extLst>
          </p:cNvPr>
          <p:cNvSpPr txBox="1"/>
          <p:nvPr/>
        </p:nvSpPr>
        <p:spPr>
          <a:xfrm>
            <a:off x="3741804" y="0"/>
            <a:ext cx="27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Confirming with </a:t>
            </a:r>
            <a:r>
              <a:rPr lang="en-US" dirty="0" err="1"/>
              <a:t>peaksweep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7823A-0981-4E6F-9F3B-F4B08FB25281}"/>
              </a:ext>
            </a:extLst>
          </p:cNvPr>
          <p:cNvSpPr txBox="1"/>
          <p:nvPr/>
        </p:nvSpPr>
        <p:spPr>
          <a:xfrm rot="16200000">
            <a:off x="1251594" y="1714791"/>
            <a:ext cx="4106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D06D4-E10C-45C5-8CA6-4FD8810C2B1E}"/>
              </a:ext>
            </a:extLst>
          </p:cNvPr>
          <p:cNvSpPr txBox="1"/>
          <p:nvPr/>
        </p:nvSpPr>
        <p:spPr>
          <a:xfrm rot="16200000">
            <a:off x="1251594" y="4363188"/>
            <a:ext cx="4106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531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50EDC-3168-4256-BF87-7CB65C8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1046570"/>
            <a:ext cx="3223125" cy="1958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02F6A-1186-49D6-B936-F1E874CD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42" y="630375"/>
            <a:ext cx="3791720" cy="2304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3B2D3-7A0A-4265-91A5-C6BE5F22688B}"/>
              </a:ext>
            </a:extLst>
          </p:cNvPr>
          <p:cNvSpPr/>
          <p:nvPr/>
        </p:nvSpPr>
        <p:spPr>
          <a:xfrm>
            <a:off x="1936865" y="2477193"/>
            <a:ext cx="340822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1C9A39-9956-4098-B1BF-A5788BFB1B41}"/>
              </a:ext>
            </a:extLst>
          </p:cNvPr>
          <p:cNvCxnSpPr/>
          <p:nvPr/>
        </p:nvCxnSpPr>
        <p:spPr>
          <a:xfrm flipV="1">
            <a:off x="2277687" y="1978429"/>
            <a:ext cx="3100648" cy="55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F0F6F-7368-4CE4-94A1-966784C4B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9" y="1145295"/>
            <a:ext cx="3791720" cy="23042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05316B-926F-4EE7-8322-3173C435074F}"/>
              </a:ext>
            </a:extLst>
          </p:cNvPr>
          <p:cNvCxnSpPr>
            <a:cxnSpLocks/>
          </p:cNvCxnSpPr>
          <p:nvPr/>
        </p:nvCxnSpPr>
        <p:spPr>
          <a:xfrm flipH="1" flipV="1">
            <a:off x="6386698" y="2025944"/>
            <a:ext cx="2981746" cy="50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2351BA-BC2A-44DF-B1F3-EE40BA652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598" y="2784761"/>
            <a:ext cx="3372422" cy="2049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3D2C9-804F-4352-AB39-E305D3CD2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27" y="4149719"/>
            <a:ext cx="3791720" cy="23042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21BCA7-72D5-4A5B-B67E-97DDA0A09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250" y="4588807"/>
            <a:ext cx="2446392" cy="19298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D6283-85CC-494C-A9E5-C7E7ACF397FE}"/>
              </a:ext>
            </a:extLst>
          </p:cNvPr>
          <p:cNvCxnSpPr>
            <a:cxnSpLocks/>
          </p:cNvCxnSpPr>
          <p:nvPr/>
        </p:nvCxnSpPr>
        <p:spPr>
          <a:xfrm>
            <a:off x="2219498" y="5222480"/>
            <a:ext cx="115679" cy="158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297087B-EE2B-4D3D-953D-1242660D3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7197" y="2851311"/>
            <a:ext cx="2383604" cy="14485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FD3973-F78B-483F-9497-0CBD16B32B96}"/>
              </a:ext>
            </a:extLst>
          </p:cNvPr>
          <p:cNvSpPr txBox="1"/>
          <p:nvPr/>
        </p:nvSpPr>
        <p:spPr>
          <a:xfrm>
            <a:off x="5682169" y="6461927"/>
            <a:ext cx="41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78B005-BFD9-48DD-AE2D-2EFCC67D64FF}"/>
              </a:ext>
            </a:extLst>
          </p:cNvPr>
          <p:cNvSpPr txBox="1"/>
          <p:nvPr/>
        </p:nvSpPr>
        <p:spPr>
          <a:xfrm rot="16200000">
            <a:off x="4056104" y="5302849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maxpos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19919-5331-4E54-BDA7-F5094FFDD455}"/>
              </a:ext>
            </a:extLst>
          </p:cNvPr>
          <p:cNvSpPr txBox="1"/>
          <p:nvPr/>
        </p:nvSpPr>
        <p:spPr>
          <a:xfrm>
            <a:off x="4256116" y="224444"/>
            <a:ext cx="21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on </a:t>
            </a:r>
            <a:r>
              <a:rPr lang="en-US" dirty="0" err="1"/>
              <a:t>triplepoints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83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75F511-5295-4E93-BAA0-14F7F4F1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90" y="873797"/>
            <a:ext cx="3791720" cy="2304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BC38BE-851A-482B-AFA9-6CC14DD4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932" y="1046569"/>
            <a:ext cx="4832310" cy="29366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22DEF5-04CF-46A8-9689-2FCF2B6DC33A}"/>
              </a:ext>
            </a:extLst>
          </p:cNvPr>
          <p:cNvSpPr/>
          <p:nvPr/>
        </p:nvSpPr>
        <p:spPr>
          <a:xfrm>
            <a:off x="3828011" y="1334673"/>
            <a:ext cx="340822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466A2E-1B5E-441D-BEA5-1268B47B7973}"/>
              </a:ext>
            </a:extLst>
          </p:cNvPr>
          <p:cNvCxnSpPr>
            <a:cxnSpLocks/>
          </p:cNvCxnSpPr>
          <p:nvPr/>
        </p:nvCxnSpPr>
        <p:spPr>
          <a:xfrm>
            <a:off x="3998422" y="1517553"/>
            <a:ext cx="1379913" cy="46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AEE55D-199E-4E54-9FEB-D15C147D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474" y="3649073"/>
            <a:ext cx="3791720" cy="23042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9D346A-B96D-41F1-B61A-CA6FFA2A253E}"/>
              </a:ext>
            </a:extLst>
          </p:cNvPr>
          <p:cNvCxnSpPr/>
          <p:nvPr/>
        </p:nvCxnSpPr>
        <p:spPr>
          <a:xfrm flipV="1">
            <a:off x="6966065" y="2360815"/>
            <a:ext cx="166255" cy="251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0450FF9-52B5-4CD9-A69F-782216826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92" y="4022525"/>
            <a:ext cx="3791720" cy="230429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9D26BB-04AA-4990-929C-B432A63E8620}"/>
              </a:ext>
            </a:extLst>
          </p:cNvPr>
          <p:cNvCxnSpPr/>
          <p:nvPr/>
        </p:nvCxnSpPr>
        <p:spPr>
          <a:xfrm>
            <a:off x="6558742" y="4879571"/>
            <a:ext cx="91440" cy="3158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9D19B0-0870-4074-8DA1-D9125501DB6B}"/>
              </a:ext>
            </a:extLst>
          </p:cNvPr>
          <p:cNvCxnSpPr/>
          <p:nvPr/>
        </p:nvCxnSpPr>
        <p:spPr>
          <a:xfrm>
            <a:off x="3599411" y="4954385"/>
            <a:ext cx="2826327" cy="8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E91BC85-6E41-4DFB-8A4F-64309B6B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194" y="4411134"/>
            <a:ext cx="2732545" cy="20132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76CD17-EBD2-49A8-A084-C89D56DA2C91}"/>
              </a:ext>
            </a:extLst>
          </p:cNvPr>
          <p:cNvCxnSpPr/>
          <p:nvPr/>
        </p:nvCxnSpPr>
        <p:spPr>
          <a:xfrm flipH="1" flipV="1">
            <a:off x="6851745" y="5037513"/>
            <a:ext cx="2599826" cy="55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85FD49-F4E0-4D2D-8818-57E465505E34}"/>
              </a:ext>
            </a:extLst>
          </p:cNvPr>
          <p:cNvSpPr txBox="1"/>
          <p:nvPr/>
        </p:nvSpPr>
        <p:spPr>
          <a:xfrm rot="16200000">
            <a:off x="8257110" y="5491785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maxpos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8950F-0168-4C8C-80C9-321B59D77F8B}"/>
              </a:ext>
            </a:extLst>
          </p:cNvPr>
          <p:cNvSpPr txBox="1"/>
          <p:nvPr/>
        </p:nvSpPr>
        <p:spPr>
          <a:xfrm>
            <a:off x="9574633" y="6397625"/>
            <a:ext cx="11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174430-28CB-4D3A-8AF6-E3B8A1C63AFA}"/>
              </a:ext>
            </a:extLst>
          </p:cNvPr>
          <p:cNvSpPr txBox="1"/>
          <p:nvPr/>
        </p:nvSpPr>
        <p:spPr>
          <a:xfrm>
            <a:off x="4256116" y="224444"/>
            <a:ext cx="21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on </a:t>
            </a:r>
            <a:r>
              <a:rPr lang="en-US" dirty="0" err="1"/>
              <a:t>triplepoints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70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566B4-CB39-4849-B6DF-A625C0A2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36" y="3141377"/>
            <a:ext cx="3791720" cy="230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5E098-B51D-4E1E-ACF8-B198CD7F3FF7}"/>
              </a:ext>
            </a:extLst>
          </p:cNvPr>
          <p:cNvSpPr txBox="1"/>
          <p:nvPr/>
        </p:nvSpPr>
        <p:spPr>
          <a:xfrm>
            <a:off x="3125586" y="2626823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 inner/outer gate</a:t>
            </a:r>
          </a:p>
        </p:txBody>
      </p:sp>
    </p:spTree>
    <p:extLst>
      <p:ext uri="{BB962C8B-B14F-4D97-AF65-F5344CB8AC3E}">
        <p14:creationId xmlns:p14="http://schemas.microsoft.com/office/powerpoint/2010/main" val="1259064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785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A5B52-4341-4A90-BFA9-B4776082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2" y="1926049"/>
            <a:ext cx="5852524" cy="3556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24756-92AB-4AC1-B7F7-251734B5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22" y="1926049"/>
            <a:ext cx="4272462" cy="2596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B2502-0BEB-48ED-BD6D-63F273636FF8}"/>
              </a:ext>
            </a:extLst>
          </p:cNvPr>
          <p:cNvSpPr txBox="1"/>
          <p:nvPr/>
        </p:nvSpPr>
        <p:spPr>
          <a:xfrm>
            <a:off x="3682538" y="166255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Super-CS-peaks</a:t>
            </a:r>
          </a:p>
        </p:txBody>
      </p:sp>
    </p:spTree>
    <p:extLst>
      <p:ext uri="{BB962C8B-B14F-4D97-AF65-F5344CB8AC3E}">
        <p14:creationId xmlns:p14="http://schemas.microsoft.com/office/powerpoint/2010/main" val="192014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8EBF7-065E-49DD-A4A7-32E4766E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2" y="286266"/>
            <a:ext cx="2198705" cy="164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5A281-6FC5-4F56-B459-F45C479AB244}"/>
              </a:ext>
            </a:extLst>
          </p:cNvPr>
          <p:cNvSpPr txBox="1"/>
          <p:nvPr/>
        </p:nvSpPr>
        <p:spPr>
          <a:xfrm>
            <a:off x="821267" y="101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-2,-2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CB57E-392F-4B02-A34E-2E40C920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78" y="406962"/>
            <a:ext cx="2198705" cy="160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0A63A-8D28-4845-BA05-BE4ECE286CFA}"/>
              </a:ext>
            </a:extLst>
          </p:cNvPr>
          <p:cNvSpPr txBox="1"/>
          <p:nvPr/>
        </p:nvSpPr>
        <p:spPr>
          <a:xfrm>
            <a:off x="2782955" y="101600"/>
            <a:ext cx="184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+1mV steps on g4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2A015D-6EA1-4A55-B5E9-DD77975B4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82" y="378149"/>
            <a:ext cx="2302027" cy="1822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22557F-4E78-4E15-BB7A-AE50B30B1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235" y="286266"/>
            <a:ext cx="2640740" cy="2035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6C376F-2793-4E70-ABFB-46C358D7B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55" y="2313040"/>
            <a:ext cx="2324442" cy="1820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B755F-52DC-4DF5-A02D-66D48C314788}"/>
              </a:ext>
            </a:extLst>
          </p:cNvPr>
          <p:cNvSpPr txBox="1"/>
          <p:nvPr/>
        </p:nvSpPr>
        <p:spPr>
          <a:xfrm>
            <a:off x="651933" y="66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D14F0-80A8-4E10-AABC-74E2375564EB}"/>
              </a:ext>
            </a:extLst>
          </p:cNvPr>
          <p:cNvSpPr txBox="1"/>
          <p:nvPr/>
        </p:nvSpPr>
        <p:spPr>
          <a:xfrm>
            <a:off x="2489981" y="781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FF5F8-3984-4718-9F9F-17CDA6BDD8BE}"/>
              </a:ext>
            </a:extLst>
          </p:cNvPr>
          <p:cNvSpPr txBox="1"/>
          <p:nvPr/>
        </p:nvSpPr>
        <p:spPr>
          <a:xfrm>
            <a:off x="4450166" y="6193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07E3A-7C1C-49F1-8BB3-21CE198C466E}"/>
              </a:ext>
            </a:extLst>
          </p:cNvPr>
          <p:cNvSpPr txBox="1"/>
          <p:nvPr/>
        </p:nvSpPr>
        <p:spPr>
          <a:xfrm>
            <a:off x="7007100" y="4910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16EB0-5857-4D2F-8BAD-A076E91432D1}"/>
              </a:ext>
            </a:extLst>
          </p:cNvPr>
          <p:cNvSpPr txBox="1"/>
          <p:nvPr/>
        </p:nvSpPr>
        <p:spPr>
          <a:xfrm>
            <a:off x="483834" y="243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936F7A-874C-48DE-81D2-EAAA8C330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523" y="2248906"/>
            <a:ext cx="2327097" cy="1726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87FA37-7201-46AB-B6F6-F24057F3A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277" y="2200752"/>
            <a:ext cx="2640740" cy="1997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4C4AFB-9D63-4984-A77A-420C526232C5}"/>
              </a:ext>
            </a:extLst>
          </p:cNvPr>
          <p:cNvSpPr txBox="1"/>
          <p:nvPr/>
        </p:nvSpPr>
        <p:spPr>
          <a:xfrm>
            <a:off x="2973090" y="243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0E5EA8-C0E9-49A5-A2B3-A664A24FA5B7}"/>
              </a:ext>
            </a:extLst>
          </p:cNvPr>
          <p:cNvSpPr txBox="1"/>
          <p:nvPr/>
        </p:nvSpPr>
        <p:spPr>
          <a:xfrm>
            <a:off x="5501013" y="243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A397F2-38CC-4E49-84A3-CD899702C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2628" y="2356032"/>
            <a:ext cx="2162694" cy="16867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83D8C6C-4D1D-432B-BA1B-44DBB07A4BE9}"/>
              </a:ext>
            </a:extLst>
          </p:cNvPr>
          <p:cNvSpPr txBox="1"/>
          <p:nvPr/>
        </p:nvSpPr>
        <p:spPr>
          <a:xfrm>
            <a:off x="8338647" y="243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8C025F-329E-45E9-879A-CCEB693AEE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130" y="4320299"/>
            <a:ext cx="2162694" cy="16867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894B3F-BD39-4913-859A-6F68EDA3E8C5}"/>
              </a:ext>
            </a:extLst>
          </p:cNvPr>
          <p:cNvSpPr txBox="1"/>
          <p:nvPr/>
        </p:nvSpPr>
        <p:spPr>
          <a:xfrm>
            <a:off x="534293" y="4439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6C2341-128B-4AD6-BE32-04F453458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0555" y="4217085"/>
            <a:ext cx="2450066" cy="19018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161010-F66A-449E-8F55-3FDADF4EE3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071" y="4320299"/>
            <a:ext cx="2470328" cy="19018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A5818E-798C-4B44-AA7A-6842CBDC8C1C}"/>
              </a:ext>
            </a:extLst>
          </p:cNvPr>
          <p:cNvSpPr txBox="1"/>
          <p:nvPr/>
        </p:nvSpPr>
        <p:spPr>
          <a:xfrm>
            <a:off x="8316389" y="45362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28A1CC-9093-47E3-8977-2E200C765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9249" y="4668098"/>
            <a:ext cx="1897203" cy="1462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BE8DB81-DB00-41F8-99B9-2C39C227CD38}"/>
              </a:ext>
            </a:extLst>
          </p:cNvPr>
          <p:cNvSpPr txBox="1"/>
          <p:nvPr/>
        </p:nvSpPr>
        <p:spPr>
          <a:xfrm>
            <a:off x="2999383" y="4591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DBD7E2-8455-4AB9-A942-B57D4F84A5BC}"/>
              </a:ext>
            </a:extLst>
          </p:cNvPr>
          <p:cNvSpPr txBox="1"/>
          <p:nvPr/>
        </p:nvSpPr>
        <p:spPr>
          <a:xfrm>
            <a:off x="5638711" y="46680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24AE5CB-09C7-4D8B-BB5A-C706C7AB8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0557" y="852564"/>
            <a:ext cx="1353707" cy="22598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578C4F1-C9A7-460A-97AD-6B180AA0B254}"/>
              </a:ext>
            </a:extLst>
          </p:cNvPr>
          <p:cNvSpPr txBox="1"/>
          <p:nvPr/>
        </p:nvSpPr>
        <p:spPr>
          <a:xfrm>
            <a:off x="9702019" y="378149"/>
            <a:ext cx="25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</a:t>
            </a:r>
            <a:r>
              <a:rPr lang="en-US" dirty="0" err="1"/>
              <a:t>betewwn</a:t>
            </a:r>
            <a:r>
              <a:rPr lang="en-US" dirty="0"/>
              <a:t> peaks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999A80-AD84-4F03-BDD4-93569D3A9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8134" y="3472456"/>
            <a:ext cx="1743318" cy="8478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394743-C56A-4DEE-B3D2-1912030C8636}"/>
              </a:ext>
            </a:extLst>
          </p:cNvPr>
          <p:cNvSpPr txBox="1"/>
          <p:nvPr/>
        </p:nvSpPr>
        <p:spPr>
          <a:xfrm>
            <a:off x="4941442" y="-52301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Super-CS-peaks</a:t>
            </a:r>
          </a:p>
        </p:txBody>
      </p:sp>
    </p:spTree>
    <p:extLst>
      <p:ext uri="{BB962C8B-B14F-4D97-AF65-F5344CB8AC3E}">
        <p14:creationId xmlns:p14="http://schemas.microsoft.com/office/powerpoint/2010/main" val="416175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950E5-9BA2-4E0C-9325-B27F0C4F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4" y="888628"/>
            <a:ext cx="3791720" cy="2304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DA5C7-4A2E-4036-B2FB-379E1776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176" y="1345827"/>
            <a:ext cx="3791720" cy="23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1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865E0-40C9-45D1-93FA-3B4D604A1E8B}"/>
              </a:ext>
            </a:extLst>
          </p:cNvPr>
          <p:cNvSpPr txBox="1"/>
          <p:nvPr/>
        </p:nvSpPr>
        <p:spPr>
          <a:xfrm>
            <a:off x="3649176" y="160867"/>
            <a:ext cx="634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2-4/04/24 – ramp down everything and change pc - recalibrations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D444B-3940-434C-9CA6-69A1A85B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39" y="2404015"/>
            <a:ext cx="5587327" cy="3395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FF5F6-199A-4927-A08E-D5F088072385}"/>
              </a:ext>
            </a:extLst>
          </p:cNvPr>
          <p:cNvSpPr txBox="1"/>
          <p:nvPr/>
        </p:nvSpPr>
        <p:spPr>
          <a:xfrm>
            <a:off x="5223934" y="843157"/>
            <a:ext cx="243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Withg1-g5at0V,50mVAC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67F0F-9231-40A3-83E8-40AE7D0B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48" y="2149397"/>
            <a:ext cx="4974813" cy="3023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68811-B3FA-4756-B069-B4A265F77F61}"/>
              </a:ext>
            </a:extLst>
          </p:cNvPr>
          <p:cNvSpPr txBox="1"/>
          <p:nvPr/>
        </p:nvSpPr>
        <p:spPr>
          <a:xfrm>
            <a:off x="4910667" y="530199"/>
            <a:ext cx="2484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Imperfect compensation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745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92E9AD-17FF-4D92-9891-8D81D488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6" y="1621716"/>
            <a:ext cx="7934036" cy="482164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540059-B4F6-4338-A451-762ED8A3F9E6}"/>
              </a:ext>
            </a:extLst>
          </p:cNvPr>
          <p:cNvCxnSpPr>
            <a:cxnSpLocks/>
          </p:cNvCxnSpPr>
          <p:nvPr/>
        </p:nvCxnSpPr>
        <p:spPr>
          <a:xfrm flipV="1">
            <a:off x="1941095" y="414635"/>
            <a:ext cx="720786" cy="618066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4B840-5648-4A49-9519-ABFFF88BCD1E}"/>
              </a:ext>
            </a:extLst>
          </p:cNvPr>
          <p:cNvCxnSpPr>
            <a:cxnSpLocks/>
          </p:cNvCxnSpPr>
          <p:nvPr/>
        </p:nvCxnSpPr>
        <p:spPr>
          <a:xfrm flipH="1" flipV="1">
            <a:off x="2521196" y="262699"/>
            <a:ext cx="609600" cy="585685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40FD4-6C5A-4C03-B9A7-0583D2131AD9}"/>
              </a:ext>
            </a:extLst>
          </p:cNvPr>
          <p:cNvCxnSpPr>
            <a:cxnSpLocks/>
          </p:cNvCxnSpPr>
          <p:nvPr/>
        </p:nvCxnSpPr>
        <p:spPr>
          <a:xfrm flipV="1">
            <a:off x="1630907" y="3971498"/>
            <a:ext cx="60254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E7E8E-F41F-4E64-809B-806859774293}"/>
              </a:ext>
            </a:extLst>
          </p:cNvPr>
          <p:cNvCxnSpPr>
            <a:cxnSpLocks/>
          </p:cNvCxnSpPr>
          <p:nvPr/>
        </p:nvCxnSpPr>
        <p:spPr>
          <a:xfrm>
            <a:off x="2593075" y="970034"/>
            <a:ext cx="0" cy="3001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40315-B248-41B9-8BF0-24037ED1C039}"/>
              </a:ext>
            </a:extLst>
          </p:cNvPr>
          <p:cNvCxnSpPr>
            <a:cxnSpLocks/>
          </p:cNvCxnSpPr>
          <p:nvPr/>
        </p:nvCxnSpPr>
        <p:spPr>
          <a:xfrm>
            <a:off x="2260876" y="3971498"/>
            <a:ext cx="66439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79F116-0A60-4133-A7CC-192FA66159C2}"/>
              </a:ext>
            </a:extLst>
          </p:cNvPr>
          <p:cNvSpPr txBox="1"/>
          <p:nvPr/>
        </p:nvSpPr>
        <p:spPr>
          <a:xfrm>
            <a:off x="4531057" y="1125940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Lever arm=0.22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29318-6C4A-4811-8AAF-713CD0CAAC38}"/>
              </a:ext>
            </a:extLst>
          </p:cNvPr>
          <p:cNvCxnSpPr>
            <a:cxnSpLocks/>
          </p:cNvCxnSpPr>
          <p:nvPr/>
        </p:nvCxnSpPr>
        <p:spPr>
          <a:xfrm>
            <a:off x="5875360" y="5779826"/>
            <a:ext cx="766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38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E7CDF-26D3-46CE-B2FF-BBC1403B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249" y="1178854"/>
            <a:ext cx="8488539" cy="51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65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6D7FE-DFB5-4A59-A772-00FC4CAB25D5}"/>
              </a:ext>
            </a:extLst>
          </p:cNvPr>
          <p:cNvSpPr txBox="1"/>
          <p:nvPr/>
        </p:nvSpPr>
        <p:spPr>
          <a:xfrm>
            <a:off x="3505200" y="330200"/>
            <a:ext cx="558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Ramped gates back to g135=0.6,1.1,0V; SL and SR floating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3CF549-F89F-4D4E-89C7-22D32742BD3F}"/>
              </a:ext>
            </a:extLst>
          </p:cNvPr>
          <p:cNvGrpSpPr/>
          <p:nvPr/>
        </p:nvGrpSpPr>
        <p:grpSpPr>
          <a:xfrm>
            <a:off x="474806" y="1058333"/>
            <a:ext cx="4969260" cy="3141814"/>
            <a:chOff x="779606" y="2099733"/>
            <a:chExt cx="4969260" cy="31418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CE6A0-60FF-47CC-9661-3E85FD31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06" y="2221643"/>
              <a:ext cx="4969260" cy="301990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4A033D-402B-4EB3-A8C4-52F76968F200}"/>
                </a:ext>
              </a:extLst>
            </p:cNvPr>
            <p:cNvSpPr txBox="1"/>
            <p:nvPr/>
          </p:nvSpPr>
          <p:spPr>
            <a:xfrm>
              <a:off x="1337733" y="2099733"/>
              <a:ext cx="4089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G2g4 at -1.5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0C34A-F57F-48F5-BFA3-F1C5616DAE43}"/>
              </a:ext>
            </a:extLst>
          </p:cNvPr>
          <p:cNvGrpSpPr/>
          <p:nvPr/>
        </p:nvGrpSpPr>
        <p:grpSpPr>
          <a:xfrm>
            <a:off x="6298689" y="940041"/>
            <a:ext cx="4310044" cy="2488959"/>
            <a:chOff x="6298689" y="1711188"/>
            <a:chExt cx="4310044" cy="24889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BB67B0-5EFA-4F2B-A6DE-365AC0543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689" y="1895854"/>
              <a:ext cx="3791720" cy="23042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728EC-F573-4423-82A4-DAF0F1D9A68F}"/>
                </a:ext>
              </a:extLst>
            </p:cNvPr>
            <p:cNvSpPr txBox="1"/>
            <p:nvPr/>
          </p:nvSpPr>
          <p:spPr>
            <a:xfrm>
              <a:off x="6519333" y="1711188"/>
              <a:ext cx="4089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G2g4 at -1</a:t>
              </a:r>
              <a:endParaRPr lang="en-GB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757ED0D-9D2A-4B45-AE39-24A9EEE4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813"/>
            <a:ext cx="3791720" cy="2304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BFBFC9-6C46-461B-918A-7FCE02242BD1}"/>
              </a:ext>
            </a:extLst>
          </p:cNvPr>
          <p:cNvSpPr txBox="1"/>
          <p:nvPr/>
        </p:nvSpPr>
        <p:spPr>
          <a:xfrm>
            <a:off x="6519333" y="3802213"/>
            <a:ext cx="408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G2g4 at -1and-0.75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89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7F8A1-3F38-41FF-812E-3883E4B9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73" y="2793319"/>
            <a:ext cx="3791720" cy="230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A3345-F047-4895-AF77-DD0ECA2645BA}"/>
              </a:ext>
            </a:extLst>
          </p:cNvPr>
          <p:cNvSpPr txBox="1"/>
          <p:nvPr/>
        </p:nvSpPr>
        <p:spPr>
          <a:xfrm>
            <a:off x="3048000" y="228600"/>
            <a:ext cx="558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Ramped gates back to g135=0.6,1.1,0V; SL and SR floating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36752-531D-478D-9817-595B881A4503}"/>
              </a:ext>
            </a:extLst>
          </p:cNvPr>
          <p:cNvSpPr txBox="1"/>
          <p:nvPr/>
        </p:nvSpPr>
        <p:spPr>
          <a:xfrm>
            <a:off x="3796789" y="923547"/>
            <a:ext cx="408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g4 at -0.75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72E3C-7DDB-4735-AAC2-3AB379275B86}"/>
              </a:ext>
            </a:extLst>
          </p:cNvPr>
          <p:cNvSpPr txBox="1"/>
          <p:nvPr/>
        </p:nvSpPr>
        <p:spPr>
          <a:xfrm>
            <a:off x="4055533" y="1659467"/>
            <a:ext cx="414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 measurement before ramping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9D271-06BB-4A1C-BFBF-FBB1B6D4C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49" y="2793318"/>
            <a:ext cx="3791720" cy="2304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72B80-96BE-42BB-A8D5-B08541B02881}"/>
              </a:ext>
            </a:extLst>
          </p:cNvPr>
          <p:cNvSpPr txBox="1"/>
          <p:nvPr/>
        </p:nvSpPr>
        <p:spPr>
          <a:xfrm>
            <a:off x="1978928" y="2345267"/>
            <a:ext cx="165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pc change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AE828-B5DA-48EF-8FE1-948E8AABD456}"/>
              </a:ext>
            </a:extLst>
          </p:cNvPr>
          <p:cNvSpPr txBox="1"/>
          <p:nvPr/>
        </p:nvSpPr>
        <p:spPr>
          <a:xfrm>
            <a:off x="6605303" y="2395387"/>
            <a:ext cx="18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 </a:t>
            </a:r>
            <a:r>
              <a:rPr lang="en-US" dirty="0"/>
              <a:t>pc change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19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E48C9-4A9F-4DA9-8DF0-7D7662EBEE83}"/>
              </a:ext>
            </a:extLst>
          </p:cNvPr>
          <p:cNvSpPr txBox="1"/>
          <p:nvPr/>
        </p:nvSpPr>
        <p:spPr>
          <a:xfrm>
            <a:off x="4239491" y="101600"/>
            <a:ext cx="34301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Recharacterization after pc change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26209-E792-4ABA-8867-50D9674D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" y="1422401"/>
            <a:ext cx="4863358" cy="29555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572171-E92C-4BE1-A000-C5F7CE72DD4B}"/>
              </a:ext>
            </a:extLst>
          </p:cNvPr>
          <p:cNvCxnSpPr/>
          <p:nvPr/>
        </p:nvCxnSpPr>
        <p:spPr>
          <a:xfrm flipH="1">
            <a:off x="2669309" y="1191491"/>
            <a:ext cx="1339273" cy="131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97C651-E20F-4349-A1A8-3CFC53839A7F}"/>
              </a:ext>
            </a:extLst>
          </p:cNvPr>
          <p:cNvSpPr txBox="1"/>
          <p:nvPr/>
        </p:nvSpPr>
        <p:spPr>
          <a:xfrm>
            <a:off x="3999345" y="101600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741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177B6C-5A35-4692-A89A-166FA370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063" y="3675923"/>
            <a:ext cx="3791720" cy="2304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D5B68-EF24-4440-86F7-FF995D8EAA3E}"/>
              </a:ext>
            </a:extLst>
          </p:cNvPr>
          <p:cNvSpPr txBox="1"/>
          <p:nvPr/>
        </p:nvSpPr>
        <p:spPr>
          <a:xfrm>
            <a:off x="4239491" y="101600"/>
            <a:ext cx="13912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Drift analysis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65568A-BD41-409C-8D38-62148A0ABFF2}"/>
              </a:ext>
            </a:extLst>
          </p:cNvPr>
          <p:cNvGrpSpPr/>
          <p:nvPr/>
        </p:nvGrpSpPr>
        <p:grpSpPr>
          <a:xfrm>
            <a:off x="410866" y="3306591"/>
            <a:ext cx="4061939" cy="2770845"/>
            <a:chOff x="1066648" y="3103391"/>
            <a:chExt cx="4061939" cy="27708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975E7A-3935-41A9-B137-BE9FEBE72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867" y="3569943"/>
              <a:ext cx="3791720" cy="23042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5ED82B-A614-40B8-A62B-5DDC38E650FB}"/>
                </a:ext>
              </a:extLst>
            </p:cNvPr>
            <p:cNvSpPr txBox="1"/>
            <p:nvPr/>
          </p:nvSpPr>
          <p:spPr>
            <a:xfrm>
              <a:off x="1066648" y="3103391"/>
              <a:ext cx="372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Meas</a:t>
              </a:r>
              <a:r>
                <a:rPr lang="en-US" dirty="0"/>
                <a:t> 544; 6/4/20:00(-1.9987-1.9360)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C85D69-ABCF-446E-ADD4-D2EB0BF0B73C}"/>
                </a:ext>
              </a:extLst>
            </p:cNvPr>
            <p:cNvSpPr txBox="1"/>
            <p:nvPr/>
          </p:nvSpPr>
          <p:spPr>
            <a:xfrm>
              <a:off x="2535335" y="419561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CFB27F-5A78-420F-92A6-AB3BC6B3BA3A}"/>
              </a:ext>
            </a:extLst>
          </p:cNvPr>
          <p:cNvSpPr txBox="1"/>
          <p:nvPr/>
        </p:nvSpPr>
        <p:spPr>
          <a:xfrm>
            <a:off x="1736343" y="453730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A60D6-C0E0-43AE-B426-EB68BB660212}"/>
              </a:ext>
            </a:extLst>
          </p:cNvPr>
          <p:cNvSpPr txBox="1"/>
          <p:nvPr/>
        </p:nvSpPr>
        <p:spPr>
          <a:xfrm>
            <a:off x="5175244" y="3244334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543; 6/4/13:00(-2.0002-1.9377)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CCBB6-2866-4E27-BD1B-4EE44AA4AE45}"/>
              </a:ext>
            </a:extLst>
          </p:cNvPr>
          <p:cNvSpPr txBox="1"/>
          <p:nvPr/>
        </p:nvSpPr>
        <p:spPr>
          <a:xfrm>
            <a:off x="6520825" y="442412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564F8-11FC-4FBB-B834-C501787890E8}"/>
              </a:ext>
            </a:extLst>
          </p:cNvPr>
          <p:cNvSpPr txBox="1"/>
          <p:nvPr/>
        </p:nvSpPr>
        <p:spPr>
          <a:xfrm>
            <a:off x="6720995" y="423945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30836D-9B06-45C6-AB50-1AD778EB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31" y="780564"/>
            <a:ext cx="3791720" cy="23042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15277-EF2D-496B-B033-D6F71D9BB900}"/>
              </a:ext>
            </a:extLst>
          </p:cNvPr>
          <p:cNvSpPr txBox="1"/>
          <p:nvPr/>
        </p:nvSpPr>
        <p:spPr>
          <a:xfrm>
            <a:off x="394274" y="433187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542; 5/4/23:00(-1.9983-1.9356)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96C49-C885-4414-A00E-A31C300FAFA9}"/>
              </a:ext>
            </a:extLst>
          </p:cNvPr>
          <p:cNvSpPr txBox="1"/>
          <p:nvPr/>
        </p:nvSpPr>
        <p:spPr>
          <a:xfrm>
            <a:off x="1736343" y="223301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CD44CF-4784-447B-BF0C-78B7CE9BDDF0}"/>
              </a:ext>
            </a:extLst>
          </p:cNvPr>
          <p:cNvSpPr txBox="1"/>
          <p:nvPr/>
        </p:nvSpPr>
        <p:spPr>
          <a:xfrm>
            <a:off x="2189108" y="19811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53A172-443E-4F66-A6C3-C24532156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794" y="905428"/>
            <a:ext cx="3791720" cy="23042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4D1F91-B87A-4290-AE72-4E17B268D421}"/>
              </a:ext>
            </a:extLst>
          </p:cNvPr>
          <p:cNvSpPr txBox="1"/>
          <p:nvPr/>
        </p:nvSpPr>
        <p:spPr>
          <a:xfrm>
            <a:off x="5528063" y="559980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524; 4/4/03:00(-1.9983-1.9356)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DA6BF-97A0-47DD-A167-D199798294FB}"/>
              </a:ext>
            </a:extLst>
          </p:cNvPr>
          <p:cNvSpPr txBox="1"/>
          <p:nvPr/>
        </p:nvSpPr>
        <p:spPr>
          <a:xfrm>
            <a:off x="6887251" y="20575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5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94494-4C44-4A0C-B2F0-39B99256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7" y="4133362"/>
            <a:ext cx="3791720" cy="2304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7B42D-EA1C-43D2-8915-AD6D67B9E6BB}"/>
              </a:ext>
            </a:extLst>
          </p:cNvPr>
          <p:cNvSpPr txBox="1"/>
          <p:nvPr/>
        </p:nvSpPr>
        <p:spPr>
          <a:xfrm>
            <a:off x="424872" y="3764030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549; 9/4/12:00(-2.0015,-1.9392)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AAD93-AB2B-4535-BC63-937EF6E79D6A}"/>
              </a:ext>
            </a:extLst>
          </p:cNvPr>
          <p:cNvSpPr txBox="1"/>
          <p:nvPr/>
        </p:nvSpPr>
        <p:spPr>
          <a:xfrm>
            <a:off x="1353081" y="48121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2092E-9237-48F0-A523-96F0B5C6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2583253"/>
            <a:ext cx="10726647" cy="32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4BC26-3B6D-473B-B1F7-81B40879F68D}"/>
              </a:ext>
            </a:extLst>
          </p:cNvPr>
          <p:cNvSpPr txBox="1"/>
          <p:nvPr/>
        </p:nvSpPr>
        <p:spPr>
          <a:xfrm>
            <a:off x="707847" y="2220351"/>
            <a:ext cx="1038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appears sometime during measurement and stops measurement – </a:t>
            </a:r>
            <a:r>
              <a:rPr lang="en-US" dirty="0" err="1"/>
              <a:t>eg</a:t>
            </a:r>
            <a:r>
              <a:rPr lang="en-US" dirty="0"/>
              <a:t> all measurements on Monday 8/4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ABC12-A4A9-467A-89C9-36113FD6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00" y="4029330"/>
            <a:ext cx="3791720" cy="2304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404AFF-53A3-4A94-B7DC-AD2502E49A1C}"/>
              </a:ext>
            </a:extLst>
          </p:cNvPr>
          <p:cNvSpPr txBox="1"/>
          <p:nvPr/>
        </p:nvSpPr>
        <p:spPr>
          <a:xfrm>
            <a:off x="5167593" y="3574719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545; 7/4/11:00(-2.0009,-1.9383)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02CF8-7EB8-4CD4-A768-6BCA28A99CD1}"/>
              </a:ext>
            </a:extLst>
          </p:cNvPr>
          <p:cNvSpPr txBox="1"/>
          <p:nvPr/>
        </p:nvSpPr>
        <p:spPr>
          <a:xfrm>
            <a:off x="5943553" y="5285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F6B9-8296-4D6F-85A6-616C5CC58FB4}"/>
              </a:ext>
            </a:extLst>
          </p:cNvPr>
          <p:cNvSpPr txBox="1"/>
          <p:nvPr/>
        </p:nvSpPr>
        <p:spPr>
          <a:xfrm>
            <a:off x="1562991" y="473151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19927-AD79-40FF-8D02-C2DE9053CF1A}"/>
              </a:ext>
            </a:extLst>
          </p:cNvPr>
          <p:cNvSpPr txBox="1"/>
          <p:nvPr/>
        </p:nvSpPr>
        <p:spPr>
          <a:xfrm>
            <a:off x="950964" y="6468014"/>
            <a:ext cx="12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X: previous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11C57-19C4-4036-8230-DB21F6C65588}"/>
              </a:ext>
            </a:extLst>
          </p:cNvPr>
          <p:cNvSpPr txBox="1"/>
          <p:nvPr/>
        </p:nvSpPr>
        <p:spPr>
          <a:xfrm>
            <a:off x="2175017" y="6498373"/>
            <a:ext cx="110927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X: current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C6B3D-B541-4101-A1D3-333F8967F1D8}"/>
              </a:ext>
            </a:extLst>
          </p:cNvPr>
          <p:cNvSpPr txBox="1"/>
          <p:nvPr/>
        </p:nvSpPr>
        <p:spPr>
          <a:xfrm>
            <a:off x="4239491" y="101600"/>
            <a:ext cx="13912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Drift analysis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31D6A-E952-4E72-B5FA-AAB274B7EF4A}"/>
              </a:ext>
            </a:extLst>
          </p:cNvPr>
          <p:cNvSpPr txBox="1"/>
          <p:nvPr/>
        </p:nvSpPr>
        <p:spPr>
          <a:xfrm>
            <a:off x="6179123" y="505820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26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EC1123-FF27-4216-8A5C-2385EA6BA0A9}"/>
              </a:ext>
            </a:extLst>
          </p:cNvPr>
          <p:cNvSpPr txBox="1"/>
          <p:nvPr/>
        </p:nvSpPr>
        <p:spPr>
          <a:xfrm>
            <a:off x="4239491" y="101600"/>
            <a:ext cx="33737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For comparison: before pc change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3B290-3969-4E22-9669-64E5B357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7" y="2064417"/>
            <a:ext cx="3791720" cy="2304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96119-4394-4C36-9EBA-034283D1C5A4}"/>
              </a:ext>
            </a:extLst>
          </p:cNvPr>
          <p:cNvSpPr txBox="1"/>
          <p:nvPr/>
        </p:nvSpPr>
        <p:spPr>
          <a:xfrm>
            <a:off x="951345" y="1787448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484; 29/3/23:00(-1.9237,-1.9505)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110D1-2B9E-4F8A-836A-0674332A566C}"/>
              </a:ext>
            </a:extLst>
          </p:cNvPr>
          <p:cNvSpPr txBox="1"/>
          <p:nvPr/>
        </p:nvSpPr>
        <p:spPr>
          <a:xfrm>
            <a:off x="3089517" y="28472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4274D-82BB-400E-A522-7FB3BE17A1AB}"/>
              </a:ext>
            </a:extLst>
          </p:cNvPr>
          <p:cNvSpPr txBox="1"/>
          <p:nvPr/>
        </p:nvSpPr>
        <p:spPr>
          <a:xfrm>
            <a:off x="2964779" y="298577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BAED66-8372-470A-A9A0-CF17656B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46" y="2156780"/>
            <a:ext cx="3791720" cy="2304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C7E5E-3856-4674-92A2-A367CAD0AFF3}"/>
              </a:ext>
            </a:extLst>
          </p:cNvPr>
          <p:cNvSpPr txBox="1"/>
          <p:nvPr/>
        </p:nvSpPr>
        <p:spPr>
          <a:xfrm>
            <a:off x="5130800" y="1767987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485; 30/3/03:00(-1.9241,-1.9507)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08944-3B07-4912-A2CD-30C40C39ED16}"/>
              </a:ext>
            </a:extLst>
          </p:cNvPr>
          <p:cNvSpPr txBox="1"/>
          <p:nvPr/>
        </p:nvSpPr>
        <p:spPr>
          <a:xfrm>
            <a:off x="7354523" y="297653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A3727-396A-4AF4-BBAE-3076DD6D04A9}"/>
              </a:ext>
            </a:extLst>
          </p:cNvPr>
          <p:cNvSpPr txBox="1"/>
          <p:nvPr/>
        </p:nvSpPr>
        <p:spPr>
          <a:xfrm>
            <a:off x="7202077" y="308045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147F70-4D95-415B-9B5D-C7F6E6A5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77" y="4553707"/>
            <a:ext cx="3791720" cy="23042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1B8542-65FD-4A23-BA87-BB3DC3666982}"/>
              </a:ext>
            </a:extLst>
          </p:cNvPr>
          <p:cNvSpPr txBox="1"/>
          <p:nvPr/>
        </p:nvSpPr>
        <p:spPr>
          <a:xfrm>
            <a:off x="643064" y="4309072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Meas</a:t>
            </a:r>
            <a:r>
              <a:rPr lang="en-US" dirty="0"/>
              <a:t> 488; 30/3/11:00(-1.9244,-1.9509)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57B9E5-82CE-4EEA-BF74-B7034EDBE761}"/>
              </a:ext>
            </a:extLst>
          </p:cNvPr>
          <p:cNvSpPr txBox="1"/>
          <p:nvPr/>
        </p:nvSpPr>
        <p:spPr>
          <a:xfrm>
            <a:off x="2962676" y="518159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1C381-EDB9-4184-B723-839FA2C70F89}"/>
              </a:ext>
            </a:extLst>
          </p:cNvPr>
          <p:cNvSpPr txBox="1"/>
          <p:nvPr/>
        </p:nvSpPr>
        <p:spPr>
          <a:xfrm>
            <a:off x="6262255" y="5059161"/>
            <a:ext cx="357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was maybe a factor 10 smaller!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0ADFE9-ED8A-47BF-A8EF-850E4E952427}"/>
              </a:ext>
            </a:extLst>
          </p:cNvPr>
          <p:cNvCxnSpPr/>
          <p:nvPr/>
        </p:nvCxnSpPr>
        <p:spPr>
          <a:xfrm>
            <a:off x="2410691" y="3080450"/>
            <a:ext cx="286327" cy="48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321290-1768-4645-AA6E-E21A509ED78A}"/>
              </a:ext>
            </a:extLst>
          </p:cNvPr>
          <p:cNvCxnSpPr/>
          <p:nvPr/>
        </p:nvCxnSpPr>
        <p:spPr>
          <a:xfrm flipH="1" flipV="1">
            <a:off x="2512291" y="2985773"/>
            <a:ext cx="286327" cy="46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549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521A7-0B40-4A34-AA25-5FC2A592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1440872"/>
            <a:ext cx="2978750" cy="1810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4A576-7404-47E2-8539-7B0901CD608B}"/>
              </a:ext>
            </a:extLst>
          </p:cNvPr>
          <p:cNvSpPr txBox="1"/>
          <p:nvPr/>
        </p:nvSpPr>
        <p:spPr>
          <a:xfrm>
            <a:off x="3112655" y="74013"/>
            <a:ext cx="5379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Look for different voltage range – maybe drift is smaller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E93A1-9B05-4015-9FC2-0729FC1439A7}"/>
              </a:ext>
            </a:extLst>
          </p:cNvPr>
          <p:cNvSpPr txBox="1"/>
          <p:nvPr/>
        </p:nvSpPr>
        <p:spPr>
          <a:xfrm>
            <a:off x="0" y="7401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10/4/24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CD0F2-C5FF-422D-99CA-25218926A1E2}"/>
              </a:ext>
            </a:extLst>
          </p:cNvPr>
          <p:cNvSpPr txBox="1"/>
          <p:nvPr/>
        </p:nvSpPr>
        <p:spPr>
          <a:xfrm>
            <a:off x="655782" y="1062182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G2,g4 at -1.5V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24AA76-2162-407F-AC41-6DC8C7CD7C5F}"/>
              </a:ext>
            </a:extLst>
          </p:cNvPr>
          <p:cNvSpPr/>
          <p:nvPr/>
        </p:nvSpPr>
        <p:spPr>
          <a:xfrm>
            <a:off x="1256145" y="1579418"/>
            <a:ext cx="748146" cy="1394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C02602-8E91-4F39-A693-4AA63B35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95" y="1579418"/>
            <a:ext cx="3791720" cy="2304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7554-945F-4D03-A13D-CBCB6886F70C}"/>
              </a:ext>
            </a:extLst>
          </p:cNvPr>
          <p:cNvSpPr txBox="1"/>
          <p:nvPr/>
        </p:nvSpPr>
        <p:spPr>
          <a:xfrm>
            <a:off x="4498109" y="997527"/>
            <a:ext cx="303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 scan to find a transition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1117F-7A30-45AB-A62F-188954C40CAB}"/>
              </a:ext>
            </a:extLst>
          </p:cNvPr>
          <p:cNvSpPr/>
          <p:nvPr/>
        </p:nvSpPr>
        <p:spPr>
          <a:xfrm>
            <a:off x="5329382" y="2731564"/>
            <a:ext cx="868218" cy="697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852F4-F0C0-4B45-9BEA-9AF8F2BB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9" y="4133216"/>
            <a:ext cx="3918625" cy="2381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D6FE0-4490-48FA-BB48-368DC0563F3C}"/>
              </a:ext>
            </a:extLst>
          </p:cNvPr>
          <p:cNvSpPr txBox="1"/>
          <p:nvPr/>
        </p:nvSpPr>
        <p:spPr>
          <a:xfrm>
            <a:off x="1431636" y="3883711"/>
            <a:ext cx="34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two </a:t>
            </a:r>
            <a:r>
              <a:rPr lang="en-US" dirty="0" err="1"/>
              <a:t>measuremnts</a:t>
            </a:r>
            <a:r>
              <a:rPr lang="en-US" dirty="0"/>
              <a:t> in a row but: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6B5B-8865-4865-BAC5-FA6436BB14E9}"/>
              </a:ext>
            </a:extLst>
          </p:cNvPr>
          <p:cNvSpPr txBox="1"/>
          <p:nvPr/>
        </p:nvSpPr>
        <p:spPr>
          <a:xfrm>
            <a:off x="4627418" y="4830618"/>
            <a:ext cx="406400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Computer switches off/reboots </a:t>
            </a:r>
            <a:r>
              <a:rPr lang="en-US" dirty="0" err="1"/>
              <a:t>randomy</a:t>
            </a:r>
            <a:r>
              <a:rPr lang="en-US" dirty="0"/>
              <a:t>! Second measurement </a:t>
            </a:r>
            <a:r>
              <a:rPr lang="en-US" dirty="0" err="1"/>
              <a:t>coundnt</a:t>
            </a:r>
            <a:r>
              <a:rPr lang="en-US" dirty="0"/>
              <a:t> finish! This happened for second time (last time Thursday/Friday night). Luckily </a:t>
            </a:r>
            <a:r>
              <a:rPr lang="en-US" dirty="0" err="1"/>
              <a:t>qdac</a:t>
            </a:r>
            <a:r>
              <a:rPr lang="en-US" dirty="0"/>
              <a:t> connection doesn’t get blocked.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340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F8C9F-DB08-4D13-821B-2DB4493C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2" y="1782309"/>
            <a:ext cx="5996805" cy="364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72EBB-5C9F-4FA8-A0AC-0103C442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8" y="1947142"/>
            <a:ext cx="4876802" cy="2963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B17292-717F-43B4-B718-E8800C8BE024}"/>
              </a:ext>
            </a:extLst>
          </p:cNvPr>
          <p:cNvSpPr/>
          <p:nvPr/>
        </p:nvSpPr>
        <p:spPr>
          <a:xfrm>
            <a:off x="2881745" y="3131127"/>
            <a:ext cx="1588655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94AD2D-9AEB-46A2-920E-06B34AD1DD38}"/>
              </a:ext>
            </a:extLst>
          </p:cNvPr>
          <p:cNvCxnSpPr/>
          <p:nvPr/>
        </p:nvCxnSpPr>
        <p:spPr>
          <a:xfrm flipV="1">
            <a:off x="4544291" y="2290618"/>
            <a:ext cx="2484582" cy="840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C51A20-C804-4766-BF71-97924F8B4F45}"/>
              </a:ext>
            </a:extLst>
          </p:cNvPr>
          <p:cNvCxnSpPr/>
          <p:nvPr/>
        </p:nvCxnSpPr>
        <p:spPr>
          <a:xfrm>
            <a:off x="4470400" y="4350327"/>
            <a:ext cx="2632364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A58431-BE18-42E9-AC45-9184696E9204}"/>
              </a:ext>
            </a:extLst>
          </p:cNvPr>
          <p:cNvSpPr txBox="1"/>
          <p:nvPr/>
        </p:nvSpPr>
        <p:spPr>
          <a:xfrm>
            <a:off x="3214255" y="129309"/>
            <a:ext cx="315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transition, still shifting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198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29830-E53A-4554-9CDA-8BA82F88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4" y="794328"/>
            <a:ext cx="11031572" cy="52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B98B2-972E-4832-A692-43519ECFC9AF}"/>
              </a:ext>
            </a:extLst>
          </p:cNvPr>
          <p:cNvSpPr txBox="1"/>
          <p:nvPr/>
        </p:nvSpPr>
        <p:spPr>
          <a:xfrm>
            <a:off x="580214" y="1422400"/>
            <a:ext cx="844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this happens sometimes, stops the measurement but doesn’t break the connections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FF7A0-5545-493E-9A93-B4F04B699134}"/>
              </a:ext>
            </a:extLst>
          </p:cNvPr>
          <p:cNvSpPr txBox="1"/>
          <p:nvPr/>
        </p:nvSpPr>
        <p:spPr>
          <a:xfrm>
            <a:off x="3186546" y="144665"/>
            <a:ext cx="528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Sidetrack:  errors appearing since we have the new pc: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A7EAB-CC0F-472A-91A7-29FD78F3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83" y="2331223"/>
            <a:ext cx="3820058" cy="438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1D09D-E510-47E4-B0AE-446168825E52}"/>
              </a:ext>
            </a:extLst>
          </p:cNvPr>
          <p:cNvSpPr txBox="1"/>
          <p:nvPr/>
        </p:nvSpPr>
        <p:spPr>
          <a:xfrm>
            <a:off x="872067" y="2599267"/>
            <a:ext cx="3369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Zeshan</a:t>
            </a:r>
            <a:r>
              <a:rPr lang="en-US" dirty="0"/>
              <a:t> connected lab via</a:t>
            </a:r>
          </a:p>
          <a:p>
            <a:r>
              <a:rPr lang="en-US" dirty="0" err="1"/>
              <a:t>Usb</a:t>
            </a:r>
            <a:r>
              <a:rPr lang="en-US" dirty="0"/>
              <a:t>-adaptor, and internet via main </a:t>
            </a:r>
            <a:r>
              <a:rPr lang="en-US" dirty="0" err="1"/>
              <a:t>lan</a:t>
            </a:r>
            <a:r>
              <a:rPr lang="en-US" dirty="0"/>
              <a:t>.</a:t>
            </a:r>
          </a:p>
          <a:p>
            <a:r>
              <a:rPr lang="en-US" dirty="0"/>
              <a:t>DNS configuration 8.8.8.8 seems required by python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2E5-4CA5-4011-A8C2-EB1D301E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024" y="1804290"/>
            <a:ext cx="2494633" cy="3249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E6583-04E8-4978-B387-E45B3265C215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9091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74D095-2ADB-4D28-8C7F-3174EC6D7C31}"/>
              </a:ext>
            </a:extLst>
          </p:cNvPr>
          <p:cNvSpPr txBox="1"/>
          <p:nvPr/>
        </p:nvSpPr>
        <p:spPr>
          <a:xfrm>
            <a:off x="101600" y="434109"/>
            <a:ext cx="564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11/4/24 SR GND (GND while putting all 5g voltages to -3V)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F4529-254E-4BDE-8539-D33D891B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9122"/>
            <a:ext cx="5777723" cy="3511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61E5A-A0FA-415B-8BDC-EE036AE75D70}"/>
              </a:ext>
            </a:extLst>
          </p:cNvPr>
          <p:cNvSpPr txBox="1"/>
          <p:nvPr/>
        </p:nvSpPr>
        <p:spPr>
          <a:xfrm>
            <a:off x="4892939" y="1666257"/>
            <a:ext cx="619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to before pc change: same position within about 1mV!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56A0A-3959-4009-8184-0CFC020EC2DC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64C13-AD87-40BE-B044-AD05D7B2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589"/>
            <a:ext cx="6369658" cy="38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7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A9EE-6667-465E-9596-A304CCF8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904B-C2B9-4292-B0CC-008D0CCA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2C926-7AF3-45CE-8EA3-969CE153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38" y="442077"/>
            <a:ext cx="9768523" cy="59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6F183-4F58-4547-9863-AF4C6FA5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170" y="2356201"/>
            <a:ext cx="5611008" cy="415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A24D3-3875-4D56-B911-153A4C4F1221}"/>
              </a:ext>
            </a:extLst>
          </p:cNvPr>
          <p:cNvSpPr txBox="1"/>
          <p:nvPr/>
        </p:nvSpPr>
        <p:spPr>
          <a:xfrm>
            <a:off x="4880919" y="191529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meas627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8CAED-8131-4F69-8BC5-92A8DDCA5737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41418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D80C4-88FA-4ED2-887C-5A369692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2" y="376839"/>
            <a:ext cx="4497486" cy="281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E2293-8D63-4D47-AC58-42EBA97E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11" y="270827"/>
            <a:ext cx="4840885" cy="294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D5D03-6417-4D14-9184-B47C6D408E09}"/>
              </a:ext>
            </a:extLst>
          </p:cNvPr>
          <p:cNvSpPr txBox="1"/>
          <p:nvPr/>
        </p:nvSpPr>
        <p:spPr>
          <a:xfrm>
            <a:off x="10157254" y="766119"/>
            <a:ext cx="218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Quite consistent</a:t>
            </a:r>
          </a:p>
          <a:p>
            <a:r>
              <a:rPr lang="en-US" dirty="0"/>
              <a:t>After going to V=+1.9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169B0-41A2-451C-AFA3-DFCEA9028B23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41DA7-6F44-44EA-9883-E84BDE8E479F}"/>
              </a:ext>
            </a:extLst>
          </p:cNvPr>
          <p:cNvSpPr txBox="1"/>
          <p:nvPr/>
        </p:nvSpPr>
        <p:spPr>
          <a:xfrm>
            <a:off x="7625719" y="14161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772A1-283D-41F3-A943-9C2B9DA57C79}"/>
              </a:ext>
            </a:extLst>
          </p:cNvPr>
          <p:cNvSpPr txBox="1"/>
          <p:nvPr/>
        </p:nvSpPr>
        <p:spPr>
          <a:xfrm>
            <a:off x="2852653" y="148405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1B61AE-0DAA-4DD4-A907-4BFE81D3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40" y="3812585"/>
            <a:ext cx="342947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8F432-C1E5-461E-9071-12716B080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284205"/>
            <a:ext cx="9209302" cy="2943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8D715-41EA-4B3D-8C32-33A282C8B2F2}"/>
              </a:ext>
            </a:extLst>
          </p:cNvPr>
          <p:cNvSpPr txBox="1"/>
          <p:nvPr/>
        </p:nvSpPr>
        <p:spPr>
          <a:xfrm>
            <a:off x="321276" y="284205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Mechanics run 641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94E78-173F-46A9-B5E4-015FE845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3791720" cy="2304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F017E-8450-4FC0-A3D9-2ECB7D57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4" y="3228082"/>
            <a:ext cx="4163006" cy="1552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E566D-6364-415C-A581-6A88BA9D7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76" y="4780874"/>
            <a:ext cx="4515480" cy="35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462E6-B269-49D0-8C7D-96FE1C3A5FA5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BB731-51D7-4ABA-AC4E-BE3B9FC64266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92096-93D0-451A-A3B9-34D3F8B9E538}"/>
              </a:ext>
            </a:extLst>
          </p:cNvPr>
          <p:cNvSpPr txBox="1"/>
          <p:nvPr/>
        </p:nvSpPr>
        <p:spPr>
          <a:xfrm>
            <a:off x="7433504" y="84503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486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FA6B-8D03-4ACF-8A79-AE08CAE60B25}"/>
              </a:ext>
            </a:extLst>
          </p:cNvPr>
          <p:cNvSpPr txBox="1"/>
          <p:nvPr/>
        </p:nvSpPr>
        <p:spPr>
          <a:xfrm>
            <a:off x="864973" y="654908"/>
            <a:ext cx="599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Mechanical frequency measurements sitting at </a:t>
            </a:r>
            <a:r>
              <a:rPr lang="en-US" dirty="0" err="1"/>
              <a:t>Vgcs</a:t>
            </a:r>
            <a:r>
              <a:rPr lang="en-US" dirty="0"/>
              <a:t>=-0.34045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6B60-29F9-4EA5-A3AE-38331FF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3" y="1246662"/>
            <a:ext cx="5030357" cy="3057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6C110-6D90-4747-83A8-931029C8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273" y="1702841"/>
            <a:ext cx="4847964" cy="2946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6B31F-4015-45D9-BB27-CB42EFF48537}"/>
              </a:ext>
            </a:extLst>
          </p:cNvPr>
          <p:cNvSpPr txBox="1"/>
          <p:nvPr/>
        </p:nvSpPr>
        <p:spPr>
          <a:xfrm>
            <a:off x="7747687" y="117887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-20 </a:t>
            </a:r>
            <a:r>
              <a:rPr lang="en-US" dirty="0" err="1"/>
              <a:t>db</a:t>
            </a:r>
            <a:r>
              <a:rPr lang="en-US" dirty="0"/>
              <a:t> nothing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4BF48-5A8C-450D-B07D-BBE126D2EE28}"/>
              </a:ext>
            </a:extLst>
          </p:cNvPr>
          <p:cNvSpPr txBox="1"/>
          <p:nvPr/>
        </p:nvSpPr>
        <p:spPr>
          <a:xfrm>
            <a:off x="3467466" y="130942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6CA3D-1AB4-4C48-9BB3-417EBCE39C3A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18856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2B327-3755-4EDE-B336-BA9AB808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71"/>
            <a:ext cx="9120444" cy="554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1D1EC-0294-41A1-A30B-91006881F2BB}"/>
              </a:ext>
            </a:extLst>
          </p:cNvPr>
          <p:cNvSpPr txBox="1"/>
          <p:nvPr/>
        </p:nvSpPr>
        <p:spPr>
          <a:xfrm>
            <a:off x="5671751" y="1569308"/>
            <a:ext cx="1576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line 2=0</a:t>
            </a:r>
          </a:p>
          <a:p>
            <a:r>
              <a:rPr lang="en-US" dirty="0"/>
              <a:t>Step=10kHz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EAB5-7018-4916-82CD-903F94E8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102" y="3185076"/>
            <a:ext cx="6043806" cy="367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A8AB4-38F1-4606-826D-00619E88B474}"/>
              </a:ext>
            </a:extLst>
          </p:cNvPr>
          <p:cNvSpPr txBox="1"/>
          <p:nvPr/>
        </p:nvSpPr>
        <p:spPr>
          <a:xfrm>
            <a:off x="8433005" y="3867664"/>
            <a:ext cx="253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peaks after mechanics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BA6EA-B4F8-44AE-BFE5-7B4AADC72753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441C6-0CBF-4BE7-8508-797F684EA932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467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4CAF0-DE45-4E74-BCBC-93B7538E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34" y="585808"/>
            <a:ext cx="8525031" cy="51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18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47111-4DFC-4BA3-8B30-EE6638B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1" y="843470"/>
            <a:ext cx="5203352" cy="3162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8B97E-FFF5-4560-87C3-E09AE24FBA32}"/>
              </a:ext>
            </a:extLst>
          </p:cNvPr>
          <p:cNvSpPr txBox="1"/>
          <p:nvPr/>
        </p:nvSpPr>
        <p:spPr>
          <a:xfrm>
            <a:off x="691978" y="111211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mechanics 650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99433-2714-477A-8D01-ACAB09CC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439" y="480543"/>
            <a:ext cx="4820323" cy="1133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7A395-5C7B-4F44-85C6-AD55C9ABB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91" y="2571426"/>
            <a:ext cx="6324855" cy="3843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88CB0-725B-4C0E-A632-59EE221BE68C}"/>
              </a:ext>
            </a:extLst>
          </p:cNvPr>
          <p:cNvSpPr txBox="1"/>
          <p:nvPr/>
        </p:nvSpPr>
        <p:spPr>
          <a:xfrm>
            <a:off x="0" y="4308621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0db too big??? I try  to sit at -0.34112 and run over night 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FC3C5-36B4-4B80-8A57-3FBD5344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439" y="1636414"/>
            <a:ext cx="4706940" cy="78813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38AC49-4E41-4F62-97E4-646326AE927A}"/>
              </a:ext>
            </a:extLst>
          </p:cNvPr>
          <p:cNvSpPr/>
          <p:nvPr/>
        </p:nvSpPr>
        <p:spPr>
          <a:xfrm>
            <a:off x="7574692" y="3621353"/>
            <a:ext cx="160638" cy="172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787C4-2DB1-439C-A66A-F69A829F6C6C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7FECF-32FA-4488-888E-8454C3DE61DA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637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9447C-CB93-4FEC-967C-4F20DB6F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6" y="237988"/>
            <a:ext cx="6809731" cy="4138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892B2-600B-4123-A07C-966624B0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091" y="4149106"/>
            <a:ext cx="4915933" cy="2987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A90F3-D7D3-49C7-A6B3-0600205A0511}"/>
              </a:ext>
            </a:extLst>
          </p:cNvPr>
          <p:cNvSpPr txBox="1"/>
          <p:nvPr/>
        </p:nvSpPr>
        <p:spPr>
          <a:xfrm>
            <a:off x="7260402" y="864972"/>
            <a:ext cx="42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transition moves a lot during the night. </a:t>
            </a:r>
          </a:p>
          <a:p>
            <a:r>
              <a:rPr lang="en-US" dirty="0"/>
              <a:t>Maybe this one the reason no mechanics?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369D8-A9DB-4B34-BB6D-07DAA90B4827}"/>
              </a:ext>
            </a:extLst>
          </p:cNvPr>
          <p:cNvSpPr txBox="1"/>
          <p:nvPr/>
        </p:nvSpPr>
        <p:spPr>
          <a:xfrm>
            <a:off x="4193810" y="4707924"/>
            <a:ext cx="22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Barrier  gate 3 V= 1.1V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33DA9-897B-4B49-858B-0E7085344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96" y="1729337"/>
            <a:ext cx="4342751" cy="3399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CA5C4F-A73F-4CCE-AB50-92473DD0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00" y="3818238"/>
            <a:ext cx="3370454" cy="2736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0949C-2981-4E3C-816C-0614B3256686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59F02D-517F-4B8B-8F9C-3AB4CE05603A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08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E9466-A02C-4EB8-A823-2D53B52CE6FC}"/>
              </a:ext>
            </a:extLst>
          </p:cNvPr>
          <p:cNvSpPr txBox="1"/>
          <p:nvPr/>
        </p:nvSpPr>
        <p:spPr>
          <a:xfrm>
            <a:off x="420130" y="481913"/>
            <a:ext cx="208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Barrier g3 Vg3= 1.13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06D3C-E65B-4A16-9DE2-FCE34ED7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6" y="1259018"/>
            <a:ext cx="3791720" cy="2304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8CCF7-5A9E-4165-9FD5-9CD5E7F2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1" y="1259018"/>
            <a:ext cx="3791720" cy="2304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53D863-B681-4956-9153-E334724890B5}"/>
              </a:ext>
            </a:extLst>
          </p:cNvPr>
          <p:cNvSpPr txBox="1"/>
          <p:nvPr/>
        </p:nvSpPr>
        <p:spPr>
          <a:xfrm>
            <a:off x="6096000" y="666579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Barrier Vg=1.112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A8A95-A4FB-4A23-8C7D-CAFEF85D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5" y="4446835"/>
            <a:ext cx="3791720" cy="2304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7F9CD-AE3F-4373-AF83-2717307D47AF}"/>
              </a:ext>
            </a:extLst>
          </p:cNvPr>
          <p:cNvSpPr txBox="1"/>
          <p:nvPr/>
        </p:nvSpPr>
        <p:spPr>
          <a:xfrm>
            <a:off x="877457" y="382040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Barrier Vg=1.1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4175A-7644-49BC-BDA3-523A83E55937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B2670-4CB3-41EE-8350-6D6408D618CC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9264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745EF-D559-457C-9CF3-AEA6A87C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58" y="579837"/>
            <a:ext cx="3238952" cy="409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DE3E4-2CAF-411D-9957-2392B7D1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2" y="146683"/>
            <a:ext cx="3791720" cy="2304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C5712-3B6A-4545-9D61-B9C03520C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306" y="1298829"/>
            <a:ext cx="3077004" cy="257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6E96C-64F0-4EC3-A9AD-F896FB536FC0}"/>
              </a:ext>
            </a:extLst>
          </p:cNvPr>
          <p:cNvSpPr txBox="1"/>
          <p:nvPr/>
        </p:nvSpPr>
        <p:spPr>
          <a:xfrm>
            <a:off x="9020432" y="784653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Rhode line 2= -10 dB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1F8E35-0DE9-4ECE-97FF-A63F7963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8" y="2969762"/>
            <a:ext cx="5443982" cy="3308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EB680-C2D5-480A-B780-C0B6B013F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38" y="2484239"/>
            <a:ext cx="2419688" cy="352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1EA39-531A-4A4B-A48E-0992DAA770E5}"/>
              </a:ext>
            </a:extLst>
          </p:cNvPr>
          <p:cNvSpPr txBox="1"/>
          <p:nvPr/>
        </p:nvSpPr>
        <p:spPr>
          <a:xfrm>
            <a:off x="8662086" y="3188043"/>
            <a:ext cx="27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running mechanics 657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68E8B-8E10-43F1-97FC-EC17DB6ABA70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8DCA-7515-44F9-880C-55B687FCCF55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99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62BF90-6F3E-4D0B-A462-8196EAF2707D}"/>
              </a:ext>
            </a:extLst>
          </p:cNvPr>
          <p:cNvCxnSpPr/>
          <p:nvPr/>
        </p:nvCxnSpPr>
        <p:spPr>
          <a:xfrm>
            <a:off x="5012602" y="1770814"/>
            <a:ext cx="0" cy="162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7246D37-2869-4171-944A-D5D3F970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6" y="229506"/>
            <a:ext cx="10907205" cy="66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669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051EC-FF24-42D5-AACC-B609CA54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8" y="423339"/>
            <a:ext cx="5830312" cy="3543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EBB48-0F12-4EF1-8A55-8E2B4B42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763"/>
            <a:ext cx="5925377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82F2B-46BD-4564-BA02-7B2766A5D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27" y="4291004"/>
            <a:ext cx="3791720" cy="2304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A5836-D980-42E2-AC15-3E3EC3D4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805" y="4921368"/>
            <a:ext cx="2691827" cy="1635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C87C00-81E4-4629-AA27-A2FBECD49D0B}"/>
              </a:ext>
            </a:extLst>
          </p:cNvPr>
          <p:cNvSpPr txBox="1"/>
          <p:nvPr/>
        </p:nvSpPr>
        <p:spPr>
          <a:xfrm>
            <a:off x="9058688" y="5535827"/>
            <a:ext cx="313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in the transition after the mechanics measurement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F4B05-0CEC-47B6-A2AB-955164B2BA69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57640-6A5B-482F-A827-E30F2203AC9A}"/>
              </a:ext>
            </a:extLst>
          </p:cNvPr>
          <p:cNvSpPr txBox="1"/>
          <p:nvPr/>
        </p:nvSpPr>
        <p:spPr>
          <a:xfrm>
            <a:off x="3467466" y="-39088"/>
            <a:ext cx="47216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</a:t>
            </a:r>
            <a:r>
              <a:rPr lang="en-US" dirty="0" err="1"/>
              <a:t>chargesensing</a:t>
            </a:r>
            <a:r>
              <a:rPr lang="en-US" dirty="0"/>
              <a:t> – attempts with </a:t>
            </a:r>
            <a:r>
              <a:rPr lang="en-US" dirty="0" err="1"/>
              <a:t>rhode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4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24C930-9296-4124-9155-4412C12E02B0}"/>
              </a:ext>
            </a:extLst>
          </p:cNvPr>
          <p:cNvSpPr txBox="1"/>
          <p:nvPr/>
        </p:nvSpPr>
        <p:spPr>
          <a:xfrm>
            <a:off x="1478422" y="316194"/>
            <a:ext cx="9068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Found: at 110MHz </a:t>
            </a:r>
            <a:r>
              <a:rPr lang="en-US" dirty="0" err="1"/>
              <a:t>rhode</a:t>
            </a:r>
            <a:r>
              <a:rPr lang="en-US" dirty="0"/>
              <a:t> generated frequency and Zurich mixdown frequency are off by 85 Hz.</a:t>
            </a:r>
          </a:p>
          <a:p>
            <a:r>
              <a:rPr lang="en-US" dirty="0"/>
              <a:t> Switch </a:t>
            </a:r>
            <a:r>
              <a:rPr lang="en-US" dirty="0" err="1"/>
              <a:t>rhode</a:t>
            </a:r>
            <a:r>
              <a:rPr lang="en-US" dirty="0"/>
              <a:t> to Zurich. Implement digital compensation during </a:t>
            </a:r>
            <a:r>
              <a:rPr lang="en-US" dirty="0" err="1"/>
              <a:t>measurment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75962-E320-487C-B6FE-526CAB1DFD17}"/>
              </a:ext>
            </a:extLst>
          </p:cNvPr>
          <p:cNvSpPr txBox="1"/>
          <p:nvPr/>
        </p:nvSpPr>
        <p:spPr>
          <a:xfrm>
            <a:off x="119641" y="6836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17/4/24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152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6D126-4354-4FF4-BB4A-BB460EDE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19" y="1378706"/>
            <a:ext cx="5764368" cy="31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28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449A2A-DB51-435A-954E-2AD00AA6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787" y="3793954"/>
            <a:ext cx="3353505" cy="270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8A288-60D0-49CB-88BF-170EE6DB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20" y="2009607"/>
            <a:ext cx="3245010" cy="1972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2FB216-EC3E-4B3D-BD31-1BE787E2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26" y="0"/>
            <a:ext cx="4525006" cy="1238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722A92-DA45-451E-94D5-296407A39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06" y="4303459"/>
            <a:ext cx="3791720" cy="23042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7D5739-1899-435B-B11E-775D7B419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683" y="1498792"/>
            <a:ext cx="4296379" cy="26109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63CBFF-85F8-49BC-8603-AFA16912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048" y="4327224"/>
            <a:ext cx="3105198" cy="24820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8E59D9-BD5C-4607-802B-12C5E0B48981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B37374-25B7-4D88-8DC0-F8EFDD7C1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19" y="-22650"/>
            <a:ext cx="2980094" cy="181105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43428-2FB4-47AE-88ED-537DD4FF65EE}"/>
              </a:ext>
            </a:extLst>
          </p:cNvPr>
          <p:cNvCxnSpPr>
            <a:cxnSpLocks/>
          </p:cNvCxnSpPr>
          <p:nvPr/>
        </p:nvCxnSpPr>
        <p:spPr>
          <a:xfrm flipH="1">
            <a:off x="1598063" y="764342"/>
            <a:ext cx="170916" cy="206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D51778-BD4D-4E7C-B40B-EC0DD798EBB5}"/>
              </a:ext>
            </a:extLst>
          </p:cNvPr>
          <p:cNvSpPr txBox="1"/>
          <p:nvPr/>
        </p:nvSpPr>
        <p:spPr>
          <a:xfrm>
            <a:off x="4255806" y="250347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A7C3B-6D34-4B68-852C-FD56B3655F23}"/>
              </a:ext>
            </a:extLst>
          </p:cNvPr>
          <p:cNvSpPr txBox="1"/>
          <p:nvPr/>
        </p:nvSpPr>
        <p:spPr>
          <a:xfrm>
            <a:off x="103702" y="1687803"/>
            <a:ext cx="7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off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F4205F-9B24-4ED1-858C-F8259384B669}"/>
              </a:ext>
            </a:extLst>
          </p:cNvPr>
          <p:cNvSpPr txBox="1"/>
          <p:nvPr/>
        </p:nvSpPr>
        <p:spPr>
          <a:xfrm>
            <a:off x="468225" y="3957891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on (~200uV@110MHz at gate2)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54A0EF-3F86-42B9-894F-39C4973902AD}"/>
              </a:ext>
            </a:extLst>
          </p:cNvPr>
          <p:cNvSpPr txBox="1"/>
          <p:nvPr/>
        </p:nvSpPr>
        <p:spPr>
          <a:xfrm>
            <a:off x="4385902" y="965675"/>
            <a:ext cx="154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1mVrms on g2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871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3D6A4-11CB-4914-AD4F-93CCF056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41" y="3290131"/>
            <a:ext cx="4107593" cy="3085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07C5C4-C64C-4FCB-AF7B-A8C67B0D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56" y="204394"/>
            <a:ext cx="3821961" cy="3085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1D2F3-D426-4A42-8D45-C71A20116324}"/>
              </a:ext>
            </a:extLst>
          </p:cNvPr>
          <p:cNvSpPr txBox="1"/>
          <p:nvPr/>
        </p:nvSpPr>
        <p:spPr>
          <a:xfrm>
            <a:off x="4255806" y="250347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4FD7F-6713-4F1C-88C1-F6FD5DBD00AA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28022-9891-4886-8DA3-8298215C2A16}"/>
              </a:ext>
            </a:extLst>
          </p:cNvPr>
          <p:cNvSpPr txBox="1"/>
          <p:nvPr/>
        </p:nvSpPr>
        <p:spPr>
          <a:xfrm>
            <a:off x="8614709" y="271820"/>
            <a:ext cx="154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1mVrms on g2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125AA9-E8D9-4238-909B-ECDBF5ED535E}"/>
              </a:ext>
            </a:extLst>
          </p:cNvPr>
          <p:cNvCxnSpPr/>
          <p:nvPr/>
        </p:nvCxnSpPr>
        <p:spPr>
          <a:xfrm flipV="1">
            <a:off x="734938" y="2281727"/>
            <a:ext cx="658026" cy="897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F413F-57C1-4700-B921-640A5635417D}"/>
              </a:ext>
            </a:extLst>
          </p:cNvPr>
          <p:cNvCxnSpPr>
            <a:cxnSpLocks/>
          </p:cNvCxnSpPr>
          <p:nvPr/>
        </p:nvCxnSpPr>
        <p:spPr>
          <a:xfrm>
            <a:off x="814856" y="3401226"/>
            <a:ext cx="578108" cy="1307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8298E-A838-4855-A04B-C79851BA7A17}"/>
              </a:ext>
            </a:extLst>
          </p:cNvPr>
          <p:cNvSpPr txBox="1"/>
          <p:nvPr/>
        </p:nvSpPr>
        <p:spPr>
          <a:xfrm>
            <a:off x="102550" y="3033757"/>
            <a:ext cx="120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Disregard. Adjustments.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11DD5A-7C52-44F2-8DC8-79B75EB06DF6}"/>
              </a:ext>
            </a:extLst>
          </p:cNvPr>
          <p:cNvCxnSpPr>
            <a:cxnSpLocks/>
          </p:cNvCxnSpPr>
          <p:nvPr/>
        </p:nvCxnSpPr>
        <p:spPr>
          <a:xfrm flipH="1">
            <a:off x="2503919" y="3179036"/>
            <a:ext cx="2132898" cy="5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C47588-1C8A-4DEC-838B-762735FEC764}"/>
              </a:ext>
            </a:extLst>
          </p:cNvPr>
          <p:cNvCxnSpPr>
            <a:cxnSpLocks/>
          </p:cNvCxnSpPr>
          <p:nvPr/>
        </p:nvCxnSpPr>
        <p:spPr>
          <a:xfrm flipH="1">
            <a:off x="2871387" y="3331436"/>
            <a:ext cx="1917830" cy="1377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3C8492-E30C-48B1-B1BA-2849AF22A2EE}"/>
              </a:ext>
            </a:extLst>
          </p:cNvPr>
          <p:cNvCxnSpPr>
            <a:cxnSpLocks/>
          </p:cNvCxnSpPr>
          <p:nvPr/>
        </p:nvCxnSpPr>
        <p:spPr>
          <a:xfrm flipH="1">
            <a:off x="3830302" y="3495422"/>
            <a:ext cx="1023709" cy="894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580B55D-88FD-41B1-A9BA-96A181BC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12" y="4366241"/>
            <a:ext cx="2629455" cy="21352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1C010B-6B30-4D19-967A-A50311BB7A83}"/>
              </a:ext>
            </a:extLst>
          </p:cNvPr>
          <p:cNvSpPr txBox="1"/>
          <p:nvPr/>
        </p:nvSpPr>
        <p:spPr>
          <a:xfrm>
            <a:off x="5676380" y="4361256"/>
            <a:ext cx="10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centered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3CE70-63BF-4ADC-A21F-652632A17159}"/>
              </a:ext>
            </a:extLst>
          </p:cNvPr>
          <p:cNvSpPr txBox="1"/>
          <p:nvPr/>
        </p:nvSpPr>
        <p:spPr>
          <a:xfrm>
            <a:off x="6746240" y="25034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Moving_avg_30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580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849FC1-3C5B-4698-B3F9-F4BFC6E0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7" y="380333"/>
            <a:ext cx="5016589" cy="3048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0AA1F-A607-4FB3-B7EB-250E2857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652" y="524475"/>
            <a:ext cx="3105583" cy="61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77FF2-8D21-4F96-9201-2431DB3C2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652" y="1143686"/>
            <a:ext cx="2514951" cy="24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ABD91-39CE-4789-A347-DD1F762F5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686" y="3307340"/>
            <a:ext cx="4266373" cy="3289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3F44D0-5344-458E-8506-D4649FADF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021" y="524475"/>
            <a:ext cx="3219329" cy="2534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22673-AA90-497E-AFDC-BE94E778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60" y="3945075"/>
            <a:ext cx="4610228" cy="2801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94CC5C-5DD1-47F6-9090-44B85559A0D5}"/>
              </a:ext>
            </a:extLst>
          </p:cNvPr>
          <p:cNvSpPr txBox="1"/>
          <p:nvPr/>
        </p:nvSpPr>
        <p:spPr>
          <a:xfrm>
            <a:off x="1729946" y="3429000"/>
            <a:ext cx="17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mechanics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0CA09-6257-4586-A1F0-C4E7792BE43F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174BA-52DF-411B-A9CE-0346E490208B}"/>
              </a:ext>
            </a:extLst>
          </p:cNvPr>
          <p:cNvSpPr txBox="1"/>
          <p:nvPr/>
        </p:nvSpPr>
        <p:spPr>
          <a:xfrm>
            <a:off x="4334768" y="111211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7823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907BDF-E6A4-4D78-921A-32945015ECCA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80002-11CA-4D8B-B01E-2FD51CFC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61" y="1396636"/>
            <a:ext cx="3916687" cy="2942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B2D4A-2F91-442C-AFC0-5B30F981343C}"/>
              </a:ext>
            </a:extLst>
          </p:cNvPr>
          <p:cNvSpPr txBox="1"/>
          <p:nvPr/>
        </p:nvSpPr>
        <p:spPr>
          <a:xfrm>
            <a:off x="4334768" y="111211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764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635E7-731C-448C-B18C-ACBA0B396E81}"/>
              </a:ext>
            </a:extLst>
          </p:cNvPr>
          <p:cNvSpPr txBox="1"/>
          <p:nvPr/>
        </p:nvSpPr>
        <p:spPr>
          <a:xfrm>
            <a:off x="86497" y="197708"/>
            <a:ext cx="272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Mechanics focusing 92Mhz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1E809-16A4-4E4F-9B76-2332B4E7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1016557"/>
            <a:ext cx="5658640" cy="4305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29014-3771-4E4E-8B96-3B230AD2C969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39A2A-88E6-47CB-9481-40B6455698CF}"/>
              </a:ext>
            </a:extLst>
          </p:cNvPr>
          <p:cNvSpPr txBox="1"/>
          <p:nvPr/>
        </p:nvSpPr>
        <p:spPr>
          <a:xfrm>
            <a:off x="4334768" y="111211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785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B3A48A-750B-4E37-BAE2-E79EFC26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17" y="976185"/>
            <a:ext cx="6506583" cy="3954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CB071-1FCC-46D8-97E3-FAEE924D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70" y="1358753"/>
            <a:ext cx="4054264" cy="318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2A75-1163-48BA-BAC1-2F6F6054B9B6}"/>
              </a:ext>
            </a:extLst>
          </p:cNvPr>
          <p:cNvSpPr txBox="1"/>
          <p:nvPr/>
        </p:nvSpPr>
        <p:spPr>
          <a:xfrm>
            <a:off x="0" y="650147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Sl,sr</a:t>
            </a:r>
            <a:r>
              <a:rPr lang="en-US" sz="1400" dirty="0"/>
              <a:t> </a:t>
            </a:r>
            <a:r>
              <a:rPr lang="en-US" sz="1400" dirty="0" err="1"/>
              <a:t>gnd</a:t>
            </a:r>
            <a:r>
              <a:rPr lang="en-US" sz="1400" dirty="0"/>
              <a:t>, 18mK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456AB-5857-40D4-A55B-8505D46B294D}"/>
              </a:ext>
            </a:extLst>
          </p:cNvPr>
          <p:cNvSpPr txBox="1"/>
          <p:nvPr/>
        </p:nvSpPr>
        <p:spPr>
          <a:xfrm>
            <a:off x="4426721" y="376015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~1mV at gate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7C40C-0501-407B-B589-01FD16BC1D7C}"/>
              </a:ext>
            </a:extLst>
          </p:cNvPr>
          <p:cNvSpPr txBox="1"/>
          <p:nvPr/>
        </p:nvSpPr>
        <p:spPr>
          <a:xfrm>
            <a:off x="4334768" y="111211"/>
            <a:ext cx="2294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Mechanics with Zurich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053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05B294-24EA-47E2-9C2D-51984A7E18FE}"/>
              </a:ext>
            </a:extLst>
          </p:cNvPr>
          <p:cNvSpPr txBox="1"/>
          <p:nvPr/>
        </p:nvSpPr>
        <p:spPr>
          <a:xfrm>
            <a:off x="4153256" y="145279"/>
            <a:ext cx="630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Suspecting drifts (over about a week). Retaking stability diagram.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8738B-D4D4-48FF-AD15-8687CFD85766}"/>
              </a:ext>
            </a:extLst>
          </p:cNvPr>
          <p:cNvSpPr txBox="1"/>
          <p:nvPr/>
        </p:nvSpPr>
        <p:spPr>
          <a:xfrm>
            <a:off x="256374" y="27346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17/18.4.24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17FE-0C6D-40D5-B92B-10533C88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6" y="1294881"/>
            <a:ext cx="3791720" cy="2304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AB0D0-38AF-400B-AA30-3B1BC272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42" y="1400507"/>
            <a:ext cx="3617912" cy="21986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8CED54-168B-4B5D-86B9-E769A2E1089A}"/>
              </a:ext>
            </a:extLst>
          </p:cNvPr>
          <p:cNvCxnSpPr/>
          <p:nvPr/>
        </p:nvCxnSpPr>
        <p:spPr>
          <a:xfrm flipH="1">
            <a:off x="8127050" y="2486826"/>
            <a:ext cx="247829" cy="23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F450E-2403-4AEF-BE7E-2FBC2DBD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61" y="4379444"/>
            <a:ext cx="3791720" cy="23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FFDE-AE7C-4523-944F-7E6AC5D0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through RLC while on coulomb peak (at-130mV)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A96E-7A61-490B-88D4-71DC8736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85C7E-7431-4DEC-BE01-BD690060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1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3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32B12-48B9-4DE5-A158-7FD05947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5" y="371141"/>
            <a:ext cx="3791720" cy="23042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7406E6-8FEB-4996-B851-9B9B88E9C08F}"/>
              </a:ext>
            </a:extLst>
          </p:cNvPr>
          <p:cNvCxnSpPr/>
          <p:nvPr/>
        </p:nvCxnSpPr>
        <p:spPr>
          <a:xfrm>
            <a:off x="2179178" y="1093862"/>
            <a:ext cx="828942" cy="89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F3DDCA-3091-4359-A9F2-BC2E0AA0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813" y="503122"/>
            <a:ext cx="2676899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2263-539B-4177-BAD0-F9C701DA9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00" y="786522"/>
            <a:ext cx="3791720" cy="2304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4DB5C-5849-4E8A-8848-869A5427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46" y="3090815"/>
            <a:ext cx="2438740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4FA08-AC9E-4229-B5AC-563B6B00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51" y="4050585"/>
            <a:ext cx="3791720" cy="2304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14F78-71E4-403D-9035-95FC6D571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705" y="3933079"/>
            <a:ext cx="3791720" cy="2304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175927-24B8-4734-AA50-3C09B52B2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425" y="3933079"/>
            <a:ext cx="3791720" cy="23042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0ABB7B-509A-44A3-AF7F-C578D2A7410A}"/>
              </a:ext>
            </a:extLst>
          </p:cNvPr>
          <p:cNvSpPr txBox="1"/>
          <p:nvPr/>
        </p:nvSpPr>
        <p:spPr>
          <a:xfrm>
            <a:off x="8636779" y="41719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Less then 10 </a:t>
            </a:r>
            <a:r>
              <a:rPr lang="en-US" dirty="0"/>
              <a:t>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655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28FC4-2C8E-47E5-B0FF-E6BF92CD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408" y="1059606"/>
            <a:ext cx="3791720" cy="230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2977A-F745-45C5-B23F-811B1F3D243F}"/>
              </a:ext>
            </a:extLst>
          </p:cNvPr>
          <p:cNvSpPr txBox="1"/>
          <p:nvPr/>
        </p:nvSpPr>
        <p:spPr>
          <a:xfrm>
            <a:off x="6513153" y="237067"/>
            <a:ext cx="487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resonance after mechanical </a:t>
            </a:r>
            <a:r>
              <a:rPr lang="en-US" dirty="0" err="1"/>
              <a:t>measuraments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D7821-0860-4AD1-903B-B02311BD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3" y="982133"/>
            <a:ext cx="3791720" cy="2304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F7721-C3D6-49A5-BD83-B9D6CAF61D4E}"/>
              </a:ext>
            </a:extLst>
          </p:cNvPr>
          <p:cNvSpPr txBox="1"/>
          <p:nvPr/>
        </p:nvSpPr>
        <p:spPr>
          <a:xfrm flipH="1">
            <a:off x="841586" y="237067"/>
            <a:ext cx="24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Focusing on 74MHz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4792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4A4F69-05EB-4814-8066-38ABE3B18A5B}"/>
              </a:ext>
            </a:extLst>
          </p:cNvPr>
          <p:cNvGrpSpPr/>
          <p:nvPr/>
        </p:nvGrpSpPr>
        <p:grpSpPr>
          <a:xfrm>
            <a:off x="1100797" y="2559915"/>
            <a:ext cx="4055403" cy="2931535"/>
            <a:chOff x="1100797" y="2559915"/>
            <a:chExt cx="4055403" cy="29315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3F8EB7-3934-498E-B2C0-08CB0638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797" y="2559915"/>
              <a:ext cx="4055403" cy="29315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37116-C888-4E77-AEAE-D3F6C1D8B9C5}"/>
                </a:ext>
              </a:extLst>
            </p:cNvPr>
            <p:cNvSpPr txBox="1"/>
            <p:nvPr/>
          </p:nvSpPr>
          <p:spPr>
            <a:xfrm>
              <a:off x="2319866" y="2887133"/>
              <a:ext cx="15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Meas738 (IDT)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BCF6F8-0921-4C51-8543-8A4BBF9E6777}"/>
              </a:ext>
            </a:extLst>
          </p:cNvPr>
          <p:cNvGrpSpPr/>
          <p:nvPr/>
        </p:nvGrpSpPr>
        <p:grpSpPr>
          <a:xfrm>
            <a:off x="4523584" y="3071799"/>
            <a:ext cx="3852620" cy="3298069"/>
            <a:chOff x="5156201" y="2559914"/>
            <a:chExt cx="4318286" cy="34305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EB2BDA-9645-47D0-BCC5-94BCF7CA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201" y="2559914"/>
              <a:ext cx="4318286" cy="34305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9466FD-41AF-410F-9A7F-3E538FABF69B}"/>
                </a:ext>
              </a:extLst>
            </p:cNvPr>
            <p:cNvSpPr txBox="1"/>
            <p:nvPr/>
          </p:nvSpPr>
          <p:spPr>
            <a:xfrm>
              <a:off x="6502400" y="3256465"/>
              <a:ext cx="149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Meas755(IDT)</a:t>
              </a:r>
              <a:endParaRPr lang="en-GB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80D1B7-589D-4650-9F92-7E855D5EF6C8}"/>
              </a:ext>
            </a:extLst>
          </p:cNvPr>
          <p:cNvGrpSpPr/>
          <p:nvPr/>
        </p:nvGrpSpPr>
        <p:grpSpPr>
          <a:xfrm>
            <a:off x="8488248" y="200578"/>
            <a:ext cx="3467573" cy="2931537"/>
            <a:chOff x="3371470" y="1252233"/>
            <a:chExt cx="5449060" cy="43535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5F6A94-EE45-408D-9C2A-841BD6D0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1470" y="1252233"/>
              <a:ext cx="5449060" cy="43535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F15106-A936-45E0-92BC-B31FAED87AB4}"/>
                </a:ext>
              </a:extLst>
            </p:cNvPr>
            <p:cNvSpPr txBox="1"/>
            <p:nvPr/>
          </p:nvSpPr>
          <p:spPr>
            <a:xfrm>
              <a:off x="5457919" y="2190581"/>
              <a:ext cx="149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Meas756(IDT)</a:t>
              </a:r>
              <a:endParaRPr lang="en-GB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71CF5-D586-4975-9E82-FC6C013B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15" y="123799"/>
            <a:ext cx="2911050" cy="23350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51275A-3F1C-412F-8DB5-C9E7C9216E12}"/>
              </a:ext>
            </a:extLst>
          </p:cNvPr>
          <p:cNvSpPr txBox="1"/>
          <p:nvPr/>
        </p:nvSpPr>
        <p:spPr>
          <a:xfrm>
            <a:off x="5384936" y="1666347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Meas757(IDT)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E97DAD-14EB-4ACD-8506-DBCB3390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009" y="61552"/>
            <a:ext cx="2964269" cy="23350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78B7DA-DCEE-4D65-8AE6-32EF629409F9}"/>
              </a:ext>
            </a:extLst>
          </p:cNvPr>
          <p:cNvSpPr txBox="1"/>
          <p:nvPr/>
        </p:nvSpPr>
        <p:spPr>
          <a:xfrm>
            <a:off x="2810122" y="1606030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Meas758(IDT)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119D6D-5E56-4356-97BA-7F2CFCDEB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985" y="3256465"/>
            <a:ext cx="3286097" cy="25614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ECEE5E-5433-4E55-B6EA-D7227A3BED1E}"/>
              </a:ext>
            </a:extLst>
          </p:cNvPr>
          <p:cNvSpPr txBox="1"/>
          <p:nvPr/>
        </p:nvSpPr>
        <p:spPr>
          <a:xfrm>
            <a:off x="10136807" y="3670287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Meas759(IDT)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560C26-7BD5-4AE4-A9AC-848719F3B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367" y="3950215"/>
            <a:ext cx="3701233" cy="29315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74B0A2-71F7-475B-9D36-154694FE587B}"/>
              </a:ext>
            </a:extLst>
          </p:cNvPr>
          <p:cNvSpPr txBox="1"/>
          <p:nvPr/>
        </p:nvSpPr>
        <p:spPr>
          <a:xfrm>
            <a:off x="9129274" y="4268775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Meas760(IDT)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06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437FF-A6F1-4959-93D7-BC04F590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273" y="758500"/>
            <a:ext cx="6493260" cy="39460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D03EA-98F5-4931-9877-EF6E97E380ED}"/>
              </a:ext>
            </a:extLst>
          </p:cNvPr>
          <p:cNvSpPr txBox="1"/>
          <p:nvPr/>
        </p:nvSpPr>
        <p:spPr>
          <a:xfrm>
            <a:off x="4639734" y="304800"/>
            <a:ext cx="249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almost 43 degrees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343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297C-7B96-463E-84D0-9C63FEFB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C01F3-E208-4B13-8F35-95FB0DE20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74" y="2502014"/>
            <a:ext cx="3791720" cy="2304293"/>
          </a:xfrm>
        </p:spPr>
      </p:pic>
    </p:spTree>
    <p:extLst>
      <p:ext uri="{BB962C8B-B14F-4D97-AF65-F5344CB8AC3E}">
        <p14:creationId xmlns:p14="http://schemas.microsoft.com/office/powerpoint/2010/main" val="4213091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44B29D-CA79-478E-B090-EEF4278E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913" y="389353"/>
            <a:ext cx="3791720" cy="2304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49A4F0-8B70-4A85-83C2-607F09BC4B80}"/>
              </a:ext>
            </a:extLst>
          </p:cNvPr>
          <p:cNvSpPr txBox="1"/>
          <p:nvPr/>
        </p:nvSpPr>
        <p:spPr>
          <a:xfrm>
            <a:off x="2018144" y="329595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mes801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00A9F9-7837-4382-8173-200EE5DB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4" y="3562046"/>
            <a:ext cx="2951175" cy="2290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907E4F-8F74-46BD-B40A-80155DEA6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93" y="805792"/>
            <a:ext cx="2769518" cy="2357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44CE87-8355-4D97-91DD-AA29795FC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49" y="3429000"/>
            <a:ext cx="3231146" cy="2423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A0348-E26D-4377-AA84-67B1F1E30D09}"/>
              </a:ext>
            </a:extLst>
          </p:cNvPr>
          <p:cNvSpPr txBox="1"/>
          <p:nvPr/>
        </p:nvSpPr>
        <p:spPr>
          <a:xfrm>
            <a:off x="8192569" y="3665286"/>
            <a:ext cx="6163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mes802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9EF31-4E72-4398-8582-B8F6FC2D7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251" y="574019"/>
            <a:ext cx="3442900" cy="20923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048538-965B-40BB-A548-743181D56147}"/>
              </a:ext>
            </a:extLst>
          </p:cNvPr>
          <p:cNvSpPr txBox="1"/>
          <p:nvPr/>
        </p:nvSpPr>
        <p:spPr>
          <a:xfrm>
            <a:off x="9491769" y="94326"/>
            <a:ext cx="2070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the mechanics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D8FC52-F701-470B-9595-974A2E56907A}"/>
              </a:ext>
            </a:extLst>
          </p:cNvPr>
          <p:cNvSpPr txBox="1"/>
          <p:nvPr/>
        </p:nvSpPr>
        <p:spPr>
          <a:xfrm>
            <a:off x="629728" y="20468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Rf set to 11mV on gate2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1C3C8-9C88-4E5C-AD43-B289B14F5EA7}"/>
              </a:ext>
            </a:extLst>
          </p:cNvPr>
          <p:cNvSpPr txBox="1"/>
          <p:nvPr/>
        </p:nvSpPr>
        <p:spPr>
          <a:xfrm>
            <a:off x="5555411" y="204687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mechanics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77994D-A012-40FA-84B2-C9D2F3E331CA}"/>
              </a:ext>
            </a:extLst>
          </p:cNvPr>
          <p:cNvCxnSpPr/>
          <p:nvPr/>
        </p:nvCxnSpPr>
        <p:spPr>
          <a:xfrm>
            <a:off x="1441359" y="6029864"/>
            <a:ext cx="2337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B8F2AB-8BBB-4DA8-AEEE-6936BD46554E}"/>
              </a:ext>
            </a:extLst>
          </p:cNvPr>
          <p:cNvSpPr txBox="1"/>
          <p:nvPr/>
        </p:nvSpPr>
        <p:spPr>
          <a:xfrm>
            <a:off x="1758685" y="6118451"/>
            <a:ext cx="182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sweep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37C830-9C1E-42BA-8502-58C2209B45ED}"/>
              </a:ext>
            </a:extLst>
          </p:cNvPr>
          <p:cNvCxnSpPr>
            <a:cxnSpLocks/>
          </p:cNvCxnSpPr>
          <p:nvPr/>
        </p:nvCxnSpPr>
        <p:spPr>
          <a:xfrm flipH="1">
            <a:off x="6884388" y="5949434"/>
            <a:ext cx="2191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A9501-B46E-42F8-9FD6-EF1763AD4BDA}"/>
              </a:ext>
            </a:extLst>
          </p:cNvPr>
          <p:cNvSpPr txBox="1"/>
          <p:nvPr/>
        </p:nvSpPr>
        <p:spPr>
          <a:xfrm>
            <a:off x="7000669" y="6088645"/>
            <a:ext cx="182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sweep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690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D29CBD-7F6F-438A-ADD3-EB5175D8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2" y="1239278"/>
            <a:ext cx="3309480" cy="2011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0A727-C617-4586-BDFD-1A68522B866C}"/>
              </a:ext>
            </a:extLst>
          </p:cNvPr>
          <p:cNvSpPr txBox="1"/>
          <p:nvPr/>
        </p:nvSpPr>
        <p:spPr>
          <a:xfrm>
            <a:off x="1543570" y="869946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11mV g2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52B82-F6BB-4D1F-A60D-513158065258}"/>
              </a:ext>
            </a:extLst>
          </p:cNvPr>
          <p:cNvSpPr txBox="1"/>
          <p:nvPr/>
        </p:nvSpPr>
        <p:spPr>
          <a:xfrm>
            <a:off x="7763934" y="501672"/>
            <a:ext cx="174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 mV g2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5B4C8-40D5-43A1-AFD6-46B2FFA3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940041"/>
            <a:ext cx="3791720" cy="2304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0C770-3B5C-4638-98C3-7176CDD1E81A}"/>
              </a:ext>
            </a:extLst>
          </p:cNvPr>
          <p:cNvSpPr txBox="1"/>
          <p:nvPr/>
        </p:nvSpPr>
        <p:spPr>
          <a:xfrm>
            <a:off x="4758267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mechanics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B8F908-E7BD-4B18-9CAE-248486E2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2" y="3469387"/>
            <a:ext cx="2769518" cy="2149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EE56E-A18E-49A8-ACAF-0B77BE7D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277" y="3429000"/>
            <a:ext cx="3035174" cy="2300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CB16E6-9911-4A6E-9264-9ADE0FF74389}"/>
              </a:ext>
            </a:extLst>
          </p:cNvPr>
          <p:cNvSpPr txBox="1"/>
          <p:nvPr/>
        </p:nvSpPr>
        <p:spPr>
          <a:xfrm>
            <a:off x="501312" y="180459"/>
            <a:ext cx="602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Studying how frequency change with voltage applied to gate 2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0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587C8-0C47-48FE-8D8F-3DFB68B2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" y="1429600"/>
            <a:ext cx="6440560" cy="2118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2517E-380B-4E98-8137-B6FFDAE5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95" y="1581515"/>
            <a:ext cx="3723171" cy="2842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CACC1F-7BCE-4270-873D-FED922C64B1D}"/>
              </a:ext>
            </a:extLst>
          </p:cNvPr>
          <p:cNvSpPr txBox="1"/>
          <p:nvPr/>
        </p:nvSpPr>
        <p:spPr>
          <a:xfrm>
            <a:off x="1803400" y="575733"/>
            <a:ext cx="633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Changing the low pass filter to 1 Hz. Why the signal get worst????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299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41F2F-EE79-49E4-AC53-1D4BC368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6" y="489816"/>
            <a:ext cx="6418867" cy="2100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7CABF-6859-4B24-9778-EF46161B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554" y="592438"/>
            <a:ext cx="3781953" cy="1895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C109D-D1CD-43DD-BAED-304D4C07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413" y="2879561"/>
            <a:ext cx="4113384" cy="3334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192E0-C85F-4F0F-9115-D8730C5D0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6" y="2879561"/>
            <a:ext cx="3791720" cy="23042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44D5D5-AC0C-442A-8806-06873FDE678E}"/>
              </a:ext>
            </a:extLst>
          </p:cNvPr>
          <p:cNvSpPr txBox="1"/>
          <p:nvPr/>
        </p:nvSpPr>
        <p:spPr>
          <a:xfrm>
            <a:off x="8991601" y="486833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meas822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6921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0F708-D251-408D-8464-0FD4F52F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4" y="871949"/>
            <a:ext cx="3794418" cy="2978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57550-F134-4972-9B48-E62EB60CD7FD}"/>
              </a:ext>
            </a:extLst>
          </p:cNvPr>
          <p:cNvSpPr txBox="1"/>
          <p:nvPr/>
        </p:nvSpPr>
        <p:spPr>
          <a:xfrm>
            <a:off x="2314028" y="1123325"/>
            <a:ext cx="1556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meas822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A4B99-5CFB-477D-BB34-4EB7463C99BA}"/>
              </a:ext>
            </a:extLst>
          </p:cNvPr>
          <p:cNvSpPr txBox="1"/>
          <p:nvPr/>
        </p:nvSpPr>
        <p:spPr>
          <a:xfrm>
            <a:off x="2313952" y="65398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mV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F04073-B621-4FBB-9094-B074E737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550" y="744586"/>
            <a:ext cx="3917281" cy="3034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5D5B1-428C-476D-AD6B-E9997B9B3742}"/>
              </a:ext>
            </a:extLst>
          </p:cNvPr>
          <p:cNvSpPr txBox="1"/>
          <p:nvPr/>
        </p:nvSpPr>
        <p:spPr>
          <a:xfrm>
            <a:off x="8271835" y="6539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11mV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9A3C2-EB28-4369-ABF6-0B38F6C4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84" y="4215134"/>
            <a:ext cx="2812829" cy="2336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30650C-4F34-482C-98D8-A21E079AF30B}"/>
              </a:ext>
            </a:extLst>
          </p:cNvPr>
          <p:cNvSpPr txBox="1"/>
          <p:nvPr/>
        </p:nvSpPr>
        <p:spPr>
          <a:xfrm>
            <a:off x="8271835" y="4066865"/>
            <a:ext cx="103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22mV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28501-24E4-4FF3-A637-5E236981E458}"/>
              </a:ext>
            </a:extLst>
          </p:cNvPr>
          <p:cNvSpPr txBox="1"/>
          <p:nvPr/>
        </p:nvSpPr>
        <p:spPr>
          <a:xfrm>
            <a:off x="822618" y="118533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 the peak at 57 </a:t>
            </a:r>
            <a:r>
              <a:rPr lang="en-US" dirty="0" err="1"/>
              <a:t>MhZ</a:t>
            </a:r>
            <a:r>
              <a:rPr lang="en-US" dirty="0"/>
              <a:t> as a function of the power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B5159B-858D-4FE1-A4CC-272847DB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44" y="4215134"/>
            <a:ext cx="3083809" cy="23558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CF645C-0195-4AF9-A838-4D78C2801957}"/>
              </a:ext>
            </a:extLst>
          </p:cNvPr>
          <p:cNvSpPr txBox="1"/>
          <p:nvPr/>
        </p:nvSpPr>
        <p:spPr>
          <a:xfrm>
            <a:off x="2388887" y="4102305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15mv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646A8-AD9A-4099-9C1D-0E164FE303D1}"/>
              </a:ext>
            </a:extLst>
          </p:cNvPr>
          <p:cNvSpPr txBox="1"/>
          <p:nvPr/>
        </p:nvSpPr>
        <p:spPr>
          <a:xfrm>
            <a:off x="1539504" y="6465703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65B79-C048-466C-B23A-30D8881FDB9A}"/>
              </a:ext>
            </a:extLst>
          </p:cNvPr>
          <p:cNvSpPr txBox="1"/>
          <p:nvPr/>
        </p:nvSpPr>
        <p:spPr>
          <a:xfrm>
            <a:off x="7577696" y="3566855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55B627-074E-4BC4-B039-8968327CC639}"/>
              </a:ext>
            </a:extLst>
          </p:cNvPr>
          <p:cNvSpPr txBox="1"/>
          <p:nvPr/>
        </p:nvSpPr>
        <p:spPr>
          <a:xfrm>
            <a:off x="1668602" y="3766395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2E9B4F-FE13-4CBC-A2A5-875ABFDC2DC2}"/>
              </a:ext>
            </a:extLst>
          </p:cNvPr>
          <p:cNvSpPr txBox="1"/>
          <p:nvPr/>
        </p:nvSpPr>
        <p:spPr>
          <a:xfrm>
            <a:off x="7839365" y="649801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8FF9A5-9DE3-4B80-90F4-040E02BA1ADF}"/>
              </a:ext>
            </a:extLst>
          </p:cNvPr>
          <p:cNvSpPr txBox="1"/>
          <p:nvPr/>
        </p:nvSpPr>
        <p:spPr>
          <a:xfrm rot="16200000">
            <a:off x="-117010" y="1921140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D388A9-5019-4599-B5CA-70B3BA76D7AB}"/>
              </a:ext>
            </a:extLst>
          </p:cNvPr>
          <p:cNvSpPr txBox="1"/>
          <p:nvPr/>
        </p:nvSpPr>
        <p:spPr>
          <a:xfrm rot="16200000">
            <a:off x="5917401" y="2077365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F168FF-0E27-4C73-9D7B-626C31BFB8F0}"/>
              </a:ext>
            </a:extLst>
          </p:cNvPr>
          <p:cNvSpPr txBox="1"/>
          <p:nvPr/>
        </p:nvSpPr>
        <p:spPr>
          <a:xfrm rot="16200000">
            <a:off x="35390" y="2073540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7DF426-D3B1-4E38-BDC7-3E944A365A53}"/>
              </a:ext>
            </a:extLst>
          </p:cNvPr>
          <p:cNvSpPr txBox="1"/>
          <p:nvPr/>
        </p:nvSpPr>
        <p:spPr>
          <a:xfrm rot="16200000">
            <a:off x="252322" y="5208382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F3FEE0-86A5-4E3D-A4CF-CEE9DE079D8A}"/>
              </a:ext>
            </a:extLst>
          </p:cNvPr>
          <p:cNvSpPr txBox="1"/>
          <p:nvPr/>
        </p:nvSpPr>
        <p:spPr>
          <a:xfrm rot="16200000">
            <a:off x="6441941" y="5208382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55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47864</TotalTime>
  <Words>1571</Words>
  <Application>Microsoft Office PowerPoint</Application>
  <PresentationFormat>Widescreen</PresentationFormat>
  <Paragraphs>374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Office Theme</vt:lpstr>
      <vt:lpstr>PowerPoint Presentation</vt:lpstr>
      <vt:lpstr>Insert vacuum probe measurements</vt:lpstr>
      <vt:lpstr>PowerPoint Presentation</vt:lpstr>
      <vt:lpstr>At 20mK</vt:lpstr>
      <vt:lpstr>PowerPoint Presentation</vt:lpstr>
      <vt:lpstr>PowerPoint Presentation</vt:lpstr>
      <vt:lpstr>PowerPoint Presentation</vt:lpstr>
      <vt:lpstr>PowerPoint Presentation</vt:lpstr>
      <vt:lpstr>Transmission through RLC while on coulomb peak (at-130mV)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LAB-nanooptomechanics</dc:creator>
  <cp:lastModifiedBy>LAB-nanooptomechanics</cp:lastModifiedBy>
  <cp:revision>236</cp:revision>
  <dcterms:created xsi:type="dcterms:W3CDTF">2024-02-23T15:40:53Z</dcterms:created>
  <dcterms:modified xsi:type="dcterms:W3CDTF">2024-04-23T15:37:17Z</dcterms:modified>
</cp:coreProperties>
</file>